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5"/>
  </p:notesMasterIdLst>
  <p:sldIdLst>
    <p:sldId id="286" r:id="rId3"/>
    <p:sldId id="277" r:id="rId4"/>
    <p:sldId id="278" r:id="rId5"/>
    <p:sldId id="280" r:id="rId6"/>
    <p:sldId id="283" r:id="rId7"/>
    <p:sldId id="282" r:id="rId8"/>
    <p:sldId id="284" r:id="rId9"/>
    <p:sldId id="285" r:id="rId10"/>
    <p:sldId id="287" r:id="rId11"/>
    <p:sldId id="288" r:id="rId12"/>
    <p:sldId id="293" r:id="rId13"/>
    <p:sldId id="295" r:id="rId14"/>
    <p:sldId id="292" r:id="rId15"/>
    <p:sldId id="296" r:id="rId16"/>
    <p:sldId id="298" r:id="rId17"/>
    <p:sldId id="299" r:id="rId18"/>
    <p:sldId id="300" r:id="rId19"/>
    <p:sldId id="301" r:id="rId20"/>
    <p:sldId id="303" r:id="rId21"/>
    <p:sldId id="302" r:id="rId22"/>
    <p:sldId id="304"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30"/>
    <a:srgbClr val="BB133E"/>
    <a:srgbClr val="C69317"/>
    <a:srgbClr val="490E6F"/>
    <a:srgbClr val="0F204B"/>
    <a:srgbClr val="EA8400"/>
    <a:srgbClr val="00675A"/>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71301-ADA9-4448-817B-994DF4579C0C}" type="datetimeFigureOut">
              <a:rPr lang="en-ZA" smtClean="0"/>
              <a:t>2019/12/11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1C95C-D986-4084-A554-B52DDF2DB739}" type="slidenum">
              <a:rPr lang="en-ZA" smtClean="0"/>
              <a:t>‹#›</a:t>
            </a:fld>
            <a:endParaRPr lang="en-ZA"/>
          </a:p>
        </p:txBody>
      </p:sp>
    </p:spTree>
    <p:extLst>
      <p:ext uri="{BB962C8B-B14F-4D97-AF65-F5344CB8AC3E}">
        <p14:creationId xmlns:p14="http://schemas.microsoft.com/office/powerpoint/2010/main" val="332831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9"/>
          <a:stretch/>
        </p:blipFill>
        <p:spPr>
          <a:xfrm>
            <a:off x="-1" y="0"/>
            <a:ext cx="12192119" cy="6858000"/>
          </a:xfrm>
          <a:prstGeom prst="rect">
            <a:avLst/>
          </a:prstGeom>
        </p:spPr>
      </p:pic>
      <p:sp>
        <p:nvSpPr>
          <p:cNvPr id="11" name="Round Same Side Corner Rectangle 10"/>
          <p:cNvSpPr/>
          <p:nvPr userDrawn="1"/>
        </p:nvSpPr>
        <p:spPr>
          <a:xfrm>
            <a:off x="429490" y="2987824"/>
            <a:ext cx="11333019" cy="1805856"/>
          </a:xfrm>
          <a:prstGeom prst="round2SameRect">
            <a:avLst>
              <a:gd name="adj1" fmla="val 3684"/>
              <a:gd name="adj2" fmla="val 0"/>
            </a:avLst>
          </a:prstGeom>
          <a:solidFill>
            <a:srgbClr val="0F204B">
              <a:alpha val="75000"/>
            </a:srgbClr>
          </a:solidFill>
          <a:ln>
            <a:solidFill>
              <a:srgbClr val="0F204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ubtitle 2"/>
          <p:cNvSpPr>
            <a:spLocks noGrp="1"/>
          </p:cNvSpPr>
          <p:nvPr>
            <p:ph type="subTitle" idx="1"/>
          </p:nvPr>
        </p:nvSpPr>
        <p:spPr>
          <a:xfrm>
            <a:off x="429490" y="4186940"/>
            <a:ext cx="11333019" cy="606739"/>
          </a:xfrm>
          <a:no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sp>
        <p:nvSpPr>
          <p:cNvPr id="2" name="Title 1"/>
          <p:cNvSpPr>
            <a:spLocks noGrp="1"/>
          </p:cNvSpPr>
          <p:nvPr>
            <p:ph type="ctrTitle"/>
          </p:nvPr>
        </p:nvSpPr>
        <p:spPr>
          <a:xfrm>
            <a:off x="429490" y="2987824"/>
            <a:ext cx="11333019" cy="1199114"/>
          </a:xfrm>
          <a:noFill/>
        </p:spPr>
        <p:txBody>
          <a:bodyPr anchor="ctr">
            <a:normAutofit/>
          </a:bodyPr>
          <a:lstStyle>
            <a:lvl1pPr algn="ctr">
              <a:defRPr sz="4800">
                <a:solidFill>
                  <a:schemeClr val="bg1"/>
                </a:solidFill>
              </a:defRPr>
            </a:lvl1pPr>
          </a:lstStyle>
          <a:p>
            <a:r>
              <a:rPr lang="en-US" dirty="0" smtClean="0"/>
              <a:t>Click to edit Master title style</a:t>
            </a:r>
            <a:endParaRPr lang="en-ZA" dirty="0"/>
          </a:p>
        </p:txBody>
      </p:sp>
      <p:sp>
        <p:nvSpPr>
          <p:cNvPr id="4" name="Rectangle 3"/>
          <p:cNvSpPr/>
          <p:nvPr userDrawn="1"/>
        </p:nvSpPr>
        <p:spPr>
          <a:xfrm>
            <a:off x="8237" y="4793680"/>
            <a:ext cx="12173199" cy="206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02" y="5538740"/>
            <a:ext cx="3025808" cy="908242"/>
          </a:xfrm>
          <a:prstGeom prst="rect">
            <a:avLst/>
          </a:prstGeom>
        </p:spPr>
      </p:pic>
      <p:sp>
        <p:nvSpPr>
          <p:cNvPr id="15" name="TextBox 14"/>
          <p:cNvSpPr txBox="1"/>
          <p:nvPr userDrawn="1"/>
        </p:nvSpPr>
        <p:spPr>
          <a:xfrm>
            <a:off x="748144" y="5538740"/>
            <a:ext cx="4604327" cy="276999"/>
          </a:xfrm>
          <a:prstGeom prst="rect">
            <a:avLst/>
          </a:prstGeom>
          <a:noFill/>
        </p:spPr>
        <p:txBody>
          <a:bodyPr wrap="square" rtlCol="0">
            <a:spAutoFit/>
          </a:bodyPr>
          <a:lstStyle/>
          <a:p>
            <a:r>
              <a:rPr lang="en-US" sz="1200" i="1" dirty="0" smtClean="0">
                <a:solidFill>
                  <a:srgbClr val="0F204B"/>
                </a:solidFill>
              </a:rPr>
              <a:t>Inspiring excellence. Transforming lives.</a:t>
            </a:r>
            <a:endParaRPr lang="en-ZA" sz="1200" i="1" dirty="0">
              <a:solidFill>
                <a:srgbClr val="0F204B"/>
              </a:solidFill>
            </a:endParaRPr>
          </a:p>
        </p:txBody>
      </p:sp>
      <p:cxnSp>
        <p:nvCxnSpPr>
          <p:cNvPr id="5" name="Straight Connector 4"/>
          <p:cNvCxnSpPr/>
          <p:nvPr userDrawn="1"/>
        </p:nvCxnSpPr>
        <p:spPr>
          <a:xfrm>
            <a:off x="10542494" y="6176803"/>
            <a:ext cx="980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 Same Side Corner Rectangle 7"/>
          <p:cNvSpPr/>
          <p:nvPr userDrawn="1"/>
        </p:nvSpPr>
        <p:spPr>
          <a:xfrm flipV="1">
            <a:off x="429490" y="4793680"/>
            <a:ext cx="11333019" cy="628819"/>
          </a:xfrm>
          <a:prstGeom prst="round2Same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3352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8" b="13899"/>
          <a:stretch/>
        </p:blipFill>
        <p:spPr>
          <a:xfrm>
            <a:off x="-3973" y="1144534"/>
            <a:ext cx="12196091" cy="5709347"/>
          </a:xfrm>
          <a:prstGeom prst="rect">
            <a:avLst/>
          </a:prstGeom>
        </p:spPr>
      </p:pic>
      <p:sp>
        <p:nvSpPr>
          <p:cNvPr id="2" name="Title 1"/>
          <p:cNvSpPr>
            <a:spLocks noGrp="1"/>
          </p:cNvSpPr>
          <p:nvPr>
            <p:ph type="title"/>
          </p:nvPr>
        </p:nvSpPr>
        <p:spPr>
          <a:xfrm>
            <a:off x="0" y="12891"/>
            <a:ext cx="12192000" cy="1108118"/>
          </a:xfrm>
        </p:spPr>
        <p:txBody>
          <a:bodyPr/>
          <a:lstStyle>
            <a:lvl1pPr>
              <a:defRPr sz="3200"/>
            </a:lvl1pPr>
          </a:lstStyle>
          <a:p>
            <a:r>
              <a:rPr lang="en-US" dirty="0" smtClean="0"/>
              <a:t>Click to edit Master title style</a:t>
            </a:r>
            <a:endParaRPr lang="en-ZA" dirty="0"/>
          </a:p>
        </p:txBody>
      </p:sp>
      <p:sp>
        <p:nvSpPr>
          <p:cNvPr id="4" name="Rectangle 3"/>
          <p:cNvSpPr/>
          <p:nvPr userDrawn="1"/>
        </p:nvSpPr>
        <p:spPr>
          <a:xfrm>
            <a:off x="0" y="1144535"/>
            <a:ext cx="12191999" cy="570934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883028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st slide_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9"/>
          <a:stretch/>
        </p:blipFill>
        <p:spPr>
          <a:xfrm>
            <a:off x="-1" y="0"/>
            <a:ext cx="12192119" cy="6858000"/>
          </a:xfrm>
          <a:prstGeom prst="rect">
            <a:avLst/>
          </a:prstGeom>
        </p:spPr>
      </p:pic>
      <p:sp>
        <p:nvSpPr>
          <p:cNvPr id="12" name="Round Same Side Corner Rectangle 11"/>
          <p:cNvSpPr/>
          <p:nvPr userDrawn="1"/>
        </p:nvSpPr>
        <p:spPr>
          <a:xfrm>
            <a:off x="429490" y="2987824"/>
            <a:ext cx="11333019" cy="1805856"/>
          </a:xfrm>
          <a:prstGeom prst="round2SameRect">
            <a:avLst>
              <a:gd name="adj1" fmla="val 3684"/>
              <a:gd name="adj2" fmla="val 0"/>
            </a:avLst>
          </a:prstGeom>
          <a:solidFill>
            <a:srgbClr val="0F204B">
              <a:alpha val="75000"/>
            </a:srgbClr>
          </a:solidFill>
          <a:ln>
            <a:solidFill>
              <a:srgbClr val="0F204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userDrawn="1"/>
        </p:nvSpPr>
        <p:spPr>
          <a:xfrm>
            <a:off x="8237" y="4793680"/>
            <a:ext cx="12173199" cy="206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 Same Side Corner Rectangle 7"/>
          <p:cNvSpPr/>
          <p:nvPr userDrawn="1"/>
        </p:nvSpPr>
        <p:spPr>
          <a:xfrm flipV="1">
            <a:off x="429490" y="4793680"/>
            <a:ext cx="11333019" cy="628819"/>
          </a:xfrm>
          <a:prstGeom prst="round2Same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02" y="5538740"/>
            <a:ext cx="3025808" cy="908242"/>
          </a:xfrm>
          <a:prstGeom prst="rect">
            <a:avLst/>
          </a:prstGeom>
        </p:spPr>
      </p:pic>
      <p:sp>
        <p:nvSpPr>
          <p:cNvPr id="15" name="TextBox 14"/>
          <p:cNvSpPr txBox="1"/>
          <p:nvPr userDrawn="1"/>
        </p:nvSpPr>
        <p:spPr>
          <a:xfrm>
            <a:off x="748144" y="5538740"/>
            <a:ext cx="4604327" cy="276999"/>
          </a:xfrm>
          <a:prstGeom prst="rect">
            <a:avLst/>
          </a:prstGeom>
          <a:noFill/>
        </p:spPr>
        <p:txBody>
          <a:bodyPr wrap="square" rtlCol="0">
            <a:spAutoFit/>
          </a:bodyPr>
          <a:lstStyle/>
          <a:p>
            <a:r>
              <a:rPr lang="en-US" sz="1200" i="1" dirty="0" smtClean="0">
                <a:solidFill>
                  <a:srgbClr val="0F204B"/>
                </a:solidFill>
              </a:rPr>
              <a:t>Inspiring excellence. Transforming lives.</a:t>
            </a:r>
            <a:endParaRPr lang="en-ZA" sz="1200" i="1" dirty="0">
              <a:solidFill>
                <a:srgbClr val="0F204B"/>
              </a:solidFill>
            </a:endParaRPr>
          </a:p>
        </p:txBody>
      </p:sp>
      <p:cxnSp>
        <p:nvCxnSpPr>
          <p:cNvPr id="5" name="Straight Connector 4"/>
          <p:cNvCxnSpPr/>
          <p:nvPr userDrawn="1"/>
        </p:nvCxnSpPr>
        <p:spPr>
          <a:xfrm>
            <a:off x="10542494" y="6176803"/>
            <a:ext cx="980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29490" y="3448050"/>
            <a:ext cx="11333019" cy="938719"/>
          </a:xfrm>
          <a:prstGeom prst="rect">
            <a:avLst/>
          </a:prstGeom>
          <a:noFill/>
        </p:spPr>
        <p:txBody>
          <a:bodyPr wrap="square" rtlCol="0">
            <a:spAutoFit/>
          </a:bodyPr>
          <a:lstStyle/>
          <a:p>
            <a:pPr algn="ctr"/>
            <a:r>
              <a:rPr lang="en-US" sz="5500" b="1" dirty="0" smtClean="0">
                <a:solidFill>
                  <a:schemeClr val="bg1"/>
                </a:solidFill>
                <a:latin typeface="Arial" panose="020B0604020202020204" pitchFamily="34" charset="0"/>
                <a:cs typeface="Arial" panose="020B0604020202020204" pitchFamily="34" charset="0"/>
              </a:rPr>
              <a:t>Thank you!</a:t>
            </a:r>
            <a:endParaRPr lang="en-ZA" sz="5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309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ast slide_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9"/>
          <a:stretch/>
        </p:blipFill>
        <p:spPr>
          <a:xfrm>
            <a:off x="-1" y="0"/>
            <a:ext cx="12192119" cy="6858000"/>
          </a:xfrm>
          <a:prstGeom prst="rect">
            <a:avLst/>
          </a:prstGeom>
        </p:spPr>
      </p:pic>
      <p:sp>
        <p:nvSpPr>
          <p:cNvPr id="12" name="Round Same Side Corner Rectangle 11"/>
          <p:cNvSpPr/>
          <p:nvPr userDrawn="1"/>
        </p:nvSpPr>
        <p:spPr>
          <a:xfrm>
            <a:off x="429490" y="2987824"/>
            <a:ext cx="11333019" cy="1805856"/>
          </a:xfrm>
          <a:prstGeom prst="round2SameRect">
            <a:avLst>
              <a:gd name="adj1" fmla="val 3684"/>
              <a:gd name="adj2" fmla="val 0"/>
            </a:avLst>
          </a:prstGeom>
          <a:solidFill>
            <a:srgbClr val="0F204B">
              <a:alpha val="75000"/>
            </a:srgbClr>
          </a:solidFill>
          <a:ln>
            <a:solidFill>
              <a:srgbClr val="0F204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userDrawn="1"/>
        </p:nvSpPr>
        <p:spPr>
          <a:xfrm>
            <a:off x="8237" y="4793680"/>
            <a:ext cx="12173199" cy="206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 Same Side Corner Rectangle 7"/>
          <p:cNvSpPr/>
          <p:nvPr userDrawn="1"/>
        </p:nvSpPr>
        <p:spPr>
          <a:xfrm flipV="1">
            <a:off x="429490" y="4793680"/>
            <a:ext cx="11333019" cy="628819"/>
          </a:xfrm>
          <a:prstGeom prst="round2Same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02" y="5538740"/>
            <a:ext cx="3025808" cy="908242"/>
          </a:xfrm>
          <a:prstGeom prst="rect">
            <a:avLst/>
          </a:prstGeom>
        </p:spPr>
      </p:pic>
      <p:sp>
        <p:nvSpPr>
          <p:cNvPr id="15" name="TextBox 14"/>
          <p:cNvSpPr txBox="1"/>
          <p:nvPr userDrawn="1"/>
        </p:nvSpPr>
        <p:spPr>
          <a:xfrm>
            <a:off x="748144" y="5538740"/>
            <a:ext cx="4604327" cy="276999"/>
          </a:xfrm>
          <a:prstGeom prst="rect">
            <a:avLst/>
          </a:prstGeom>
          <a:noFill/>
        </p:spPr>
        <p:txBody>
          <a:bodyPr wrap="square" rtlCol="0">
            <a:spAutoFit/>
          </a:bodyPr>
          <a:lstStyle/>
          <a:p>
            <a:r>
              <a:rPr lang="en-US" sz="1200" i="1" dirty="0" smtClean="0">
                <a:solidFill>
                  <a:srgbClr val="0F204B"/>
                </a:solidFill>
              </a:rPr>
              <a:t>Inspiring excellence. Transforming lives.</a:t>
            </a:r>
            <a:endParaRPr lang="en-ZA" sz="1200" i="1" dirty="0">
              <a:solidFill>
                <a:srgbClr val="0F204B"/>
              </a:solidFill>
            </a:endParaRPr>
          </a:p>
        </p:txBody>
      </p:sp>
      <p:cxnSp>
        <p:nvCxnSpPr>
          <p:cNvPr id="5" name="Straight Connector 4"/>
          <p:cNvCxnSpPr/>
          <p:nvPr userDrawn="1"/>
        </p:nvCxnSpPr>
        <p:spPr>
          <a:xfrm>
            <a:off x="10542494" y="6176803"/>
            <a:ext cx="980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29490" y="3448050"/>
            <a:ext cx="11333019" cy="938719"/>
          </a:xfrm>
          <a:prstGeom prst="rect">
            <a:avLst/>
          </a:prstGeom>
          <a:noFill/>
        </p:spPr>
        <p:txBody>
          <a:bodyPr wrap="square" rtlCol="0">
            <a:spAutoFit/>
          </a:bodyPr>
          <a:lstStyle/>
          <a:p>
            <a:pPr algn="ctr"/>
            <a:r>
              <a:rPr lang="en-US" sz="5500" b="1" dirty="0" smtClean="0">
                <a:solidFill>
                  <a:schemeClr val="bg1"/>
                </a:solidFill>
                <a:latin typeface="Arial" panose="020B0604020202020204" pitchFamily="34" charset="0"/>
                <a:cs typeface="Arial" panose="020B0604020202020204" pitchFamily="34" charset="0"/>
              </a:rPr>
              <a:t>Questions?</a:t>
            </a:r>
            <a:endParaRPr lang="en-ZA" sz="5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840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9"/>
          <a:stretch/>
        </p:blipFill>
        <p:spPr>
          <a:xfrm>
            <a:off x="-1" y="0"/>
            <a:ext cx="12192119" cy="6858000"/>
          </a:xfrm>
          <a:prstGeom prst="rect">
            <a:avLst/>
          </a:prstGeom>
        </p:spPr>
      </p:pic>
      <p:sp>
        <p:nvSpPr>
          <p:cNvPr id="11" name="Round Same Side Corner Rectangle 10"/>
          <p:cNvSpPr/>
          <p:nvPr userDrawn="1"/>
        </p:nvSpPr>
        <p:spPr>
          <a:xfrm>
            <a:off x="429490" y="2987824"/>
            <a:ext cx="11333019" cy="1805856"/>
          </a:xfrm>
          <a:prstGeom prst="round2SameRect">
            <a:avLst>
              <a:gd name="adj1" fmla="val 3684"/>
              <a:gd name="adj2" fmla="val 0"/>
            </a:avLst>
          </a:prstGeom>
          <a:solidFill>
            <a:srgbClr val="0F204B">
              <a:alpha val="75000"/>
            </a:srgbClr>
          </a:solidFill>
          <a:ln>
            <a:solidFill>
              <a:srgbClr val="0F204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ubtitle 2"/>
          <p:cNvSpPr>
            <a:spLocks noGrp="1"/>
          </p:cNvSpPr>
          <p:nvPr>
            <p:ph type="subTitle" idx="1"/>
          </p:nvPr>
        </p:nvSpPr>
        <p:spPr>
          <a:xfrm>
            <a:off x="429490" y="4186940"/>
            <a:ext cx="11333019" cy="606739"/>
          </a:xfrm>
          <a:prstGeom prst="rect">
            <a:avLst/>
          </a:prstGeom>
          <a:no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sp>
        <p:nvSpPr>
          <p:cNvPr id="2" name="Title 1"/>
          <p:cNvSpPr>
            <a:spLocks noGrp="1"/>
          </p:cNvSpPr>
          <p:nvPr>
            <p:ph type="ctrTitle"/>
          </p:nvPr>
        </p:nvSpPr>
        <p:spPr>
          <a:xfrm>
            <a:off x="429490" y="2987824"/>
            <a:ext cx="11333019" cy="1199114"/>
          </a:xfrm>
          <a:noFill/>
        </p:spPr>
        <p:txBody>
          <a:bodyPr anchor="ctr">
            <a:normAutofit/>
          </a:bodyPr>
          <a:lstStyle>
            <a:lvl1pPr algn="ctr">
              <a:defRPr sz="4800">
                <a:solidFill>
                  <a:schemeClr val="bg1"/>
                </a:solidFill>
              </a:defRPr>
            </a:lvl1pPr>
          </a:lstStyle>
          <a:p>
            <a:r>
              <a:rPr lang="en-US" dirty="0" smtClean="0"/>
              <a:t>Click to edit Master title style</a:t>
            </a:r>
            <a:endParaRPr lang="en-ZA" dirty="0"/>
          </a:p>
        </p:txBody>
      </p:sp>
      <p:sp>
        <p:nvSpPr>
          <p:cNvPr id="4" name="Rectangle 3"/>
          <p:cNvSpPr/>
          <p:nvPr userDrawn="1"/>
        </p:nvSpPr>
        <p:spPr>
          <a:xfrm>
            <a:off x="8237" y="4793680"/>
            <a:ext cx="12173199" cy="206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02" y="5538740"/>
            <a:ext cx="3025808" cy="908242"/>
          </a:xfrm>
          <a:prstGeom prst="rect">
            <a:avLst/>
          </a:prstGeom>
        </p:spPr>
      </p:pic>
      <p:sp>
        <p:nvSpPr>
          <p:cNvPr id="15" name="TextBox 14"/>
          <p:cNvSpPr txBox="1"/>
          <p:nvPr userDrawn="1"/>
        </p:nvSpPr>
        <p:spPr>
          <a:xfrm>
            <a:off x="748144" y="5538740"/>
            <a:ext cx="4604327" cy="276999"/>
          </a:xfrm>
          <a:prstGeom prst="rect">
            <a:avLst/>
          </a:prstGeom>
          <a:noFill/>
        </p:spPr>
        <p:txBody>
          <a:bodyPr wrap="square" rtlCol="0">
            <a:spAutoFit/>
          </a:bodyPr>
          <a:lstStyle/>
          <a:p>
            <a:r>
              <a:rPr lang="en-US" sz="1200" i="1" dirty="0" smtClean="0">
                <a:solidFill>
                  <a:srgbClr val="0F204B"/>
                </a:solidFill>
              </a:rPr>
              <a:t>Inspiring excellence. Transforming lives.</a:t>
            </a:r>
            <a:endParaRPr lang="en-ZA" sz="1200" i="1" dirty="0">
              <a:solidFill>
                <a:srgbClr val="0F204B"/>
              </a:solidFill>
            </a:endParaRPr>
          </a:p>
        </p:txBody>
      </p:sp>
      <p:cxnSp>
        <p:nvCxnSpPr>
          <p:cNvPr id="5" name="Straight Connector 4"/>
          <p:cNvCxnSpPr/>
          <p:nvPr userDrawn="1"/>
        </p:nvCxnSpPr>
        <p:spPr>
          <a:xfrm>
            <a:off x="10542494" y="6176803"/>
            <a:ext cx="980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 Same Side Corner Rectangle 7"/>
          <p:cNvSpPr/>
          <p:nvPr userDrawn="1"/>
        </p:nvSpPr>
        <p:spPr>
          <a:xfrm flipV="1">
            <a:off x="429490" y="4793680"/>
            <a:ext cx="11333019" cy="628819"/>
          </a:xfrm>
          <a:prstGeom prst="round2Same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6143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0" y="12891"/>
            <a:ext cx="12192000" cy="1108118"/>
          </a:xfrm>
        </p:spPr>
        <p:txBody>
          <a:bodyPr/>
          <a:lstStyle>
            <a:lvl1pPr>
              <a:defRPr sz="3200"/>
            </a:lvl1pPr>
          </a:lstStyle>
          <a:p>
            <a:r>
              <a:rPr lang="en-US" dirty="0" smtClean="0"/>
              <a:t>Click to edit Master title style</a:t>
            </a:r>
            <a:endParaRPr lang="en-ZA" dirty="0"/>
          </a:p>
        </p:txBody>
      </p:sp>
    </p:spTree>
    <p:extLst>
      <p:ext uri="{BB962C8B-B14F-4D97-AF65-F5344CB8AC3E}">
        <p14:creationId xmlns:p14="http://schemas.microsoft.com/office/powerpoint/2010/main" val="20295599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st slide_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9"/>
          <a:stretch/>
        </p:blipFill>
        <p:spPr>
          <a:xfrm>
            <a:off x="-1" y="0"/>
            <a:ext cx="12192119" cy="6858000"/>
          </a:xfrm>
          <a:prstGeom prst="rect">
            <a:avLst/>
          </a:prstGeom>
        </p:spPr>
      </p:pic>
      <p:sp>
        <p:nvSpPr>
          <p:cNvPr id="12" name="Round Same Side Corner Rectangle 11"/>
          <p:cNvSpPr/>
          <p:nvPr userDrawn="1"/>
        </p:nvSpPr>
        <p:spPr>
          <a:xfrm>
            <a:off x="429490" y="2987824"/>
            <a:ext cx="11333019" cy="1805856"/>
          </a:xfrm>
          <a:prstGeom prst="round2SameRect">
            <a:avLst>
              <a:gd name="adj1" fmla="val 3684"/>
              <a:gd name="adj2" fmla="val 0"/>
            </a:avLst>
          </a:prstGeom>
          <a:solidFill>
            <a:srgbClr val="0F204B">
              <a:alpha val="75000"/>
            </a:srgbClr>
          </a:solidFill>
          <a:ln>
            <a:solidFill>
              <a:srgbClr val="0F204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userDrawn="1"/>
        </p:nvSpPr>
        <p:spPr>
          <a:xfrm>
            <a:off x="8237" y="4793680"/>
            <a:ext cx="12173199" cy="206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 Same Side Corner Rectangle 7"/>
          <p:cNvSpPr/>
          <p:nvPr userDrawn="1"/>
        </p:nvSpPr>
        <p:spPr>
          <a:xfrm flipV="1">
            <a:off x="429490" y="4793680"/>
            <a:ext cx="11333019" cy="628819"/>
          </a:xfrm>
          <a:prstGeom prst="round2Same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02" y="5538740"/>
            <a:ext cx="3025808" cy="908242"/>
          </a:xfrm>
          <a:prstGeom prst="rect">
            <a:avLst/>
          </a:prstGeom>
        </p:spPr>
      </p:pic>
      <p:sp>
        <p:nvSpPr>
          <p:cNvPr id="15" name="TextBox 14"/>
          <p:cNvSpPr txBox="1"/>
          <p:nvPr userDrawn="1"/>
        </p:nvSpPr>
        <p:spPr>
          <a:xfrm>
            <a:off x="748144" y="5538740"/>
            <a:ext cx="4604327" cy="276999"/>
          </a:xfrm>
          <a:prstGeom prst="rect">
            <a:avLst/>
          </a:prstGeom>
          <a:noFill/>
        </p:spPr>
        <p:txBody>
          <a:bodyPr wrap="square" rtlCol="0">
            <a:spAutoFit/>
          </a:bodyPr>
          <a:lstStyle/>
          <a:p>
            <a:r>
              <a:rPr lang="en-US" sz="1200" i="1" dirty="0" smtClean="0">
                <a:solidFill>
                  <a:srgbClr val="0F204B"/>
                </a:solidFill>
              </a:rPr>
              <a:t>Inspiring excellence. Transforming lives.</a:t>
            </a:r>
            <a:endParaRPr lang="en-ZA" sz="1200" i="1" dirty="0">
              <a:solidFill>
                <a:srgbClr val="0F204B"/>
              </a:solidFill>
            </a:endParaRPr>
          </a:p>
        </p:txBody>
      </p:sp>
      <p:cxnSp>
        <p:nvCxnSpPr>
          <p:cNvPr id="5" name="Straight Connector 4"/>
          <p:cNvCxnSpPr/>
          <p:nvPr userDrawn="1"/>
        </p:nvCxnSpPr>
        <p:spPr>
          <a:xfrm>
            <a:off x="10542494" y="6176803"/>
            <a:ext cx="980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29490" y="3448050"/>
            <a:ext cx="11333019" cy="938719"/>
          </a:xfrm>
          <a:prstGeom prst="rect">
            <a:avLst/>
          </a:prstGeom>
          <a:noFill/>
        </p:spPr>
        <p:txBody>
          <a:bodyPr wrap="square" rtlCol="0">
            <a:spAutoFit/>
          </a:bodyPr>
          <a:lstStyle/>
          <a:p>
            <a:pPr algn="ctr"/>
            <a:r>
              <a:rPr lang="en-US" sz="5500" b="1" dirty="0" smtClean="0">
                <a:solidFill>
                  <a:schemeClr val="bg1"/>
                </a:solidFill>
                <a:latin typeface="Arial" panose="020B0604020202020204" pitchFamily="34" charset="0"/>
                <a:cs typeface="Arial" panose="020B0604020202020204" pitchFamily="34" charset="0"/>
              </a:rPr>
              <a:t>Thank you!</a:t>
            </a:r>
            <a:endParaRPr lang="en-ZA" sz="5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9628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ast slide_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7149"/>
          <a:stretch/>
        </p:blipFill>
        <p:spPr>
          <a:xfrm>
            <a:off x="-1" y="0"/>
            <a:ext cx="12192119" cy="6858000"/>
          </a:xfrm>
          <a:prstGeom prst="rect">
            <a:avLst/>
          </a:prstGeom>
        </p:spPr>
      </p:pic>
      <p:sp>
        <p:nvSpPr>
          <p:cNvPr id="12" name="Round Same Side Corner Rectangle 11"/>
          <p:cNvSpPr/>
          <p:nvPr userDrawn="1"/>
        </p:nvSpPr>
        <p:spPr>
          <a:xfrm>
            <a:off x="429490" y="2987824"/>
            <a:ext cx="11333019" cy="1805856"/>
          </a:xfrm>
          <a:prstGeom prst="round2SameRect">
            <a:avLst>
              <a:gd name="adj1" fmla="val 3684"/>
              <a:gd name="adj2" fmla="val 0"/>
            </a:avLst>
          </a:prstGeom>
          <a:solidFill>
            <a:srgbClr val="0F204B">
              <a:alpha val="75000"/>
            </a:srgbClr>
          </a:solidFill>
          <a:ln>
            <a:solidFill>
              <a:srgbClr val="0F204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userDrawn="1"/>
        </p:nvSpPr>
        <p:spPr>
          <a:xfrm>
            <a:off x="8237" y="4793680"/>
            <a:ext cx="12173199" cy="206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 Same Side Corner Rectangle 7"/>
          <p:cNvSpPr/>
          <p:nvPr userDrawn="1"/>
        </p:nvSpPr>
        <p:spPr>
          <a:xfrm flipV="1">
            <a:off x="429490" y="4793680"/>
            <a:ext cx="11333019" cy="628819"/>
          </a:xfrm>
          <a:prstGeom prst="round2Same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02" y="5538740"/>
            <a:ext cx="3025808" cy="908242"/>
          </a:xfrm>
          <a:prstGeom prst="rect">
            <a:avLst/>
          </a:prstGeom>
        </p:spPr>
      </p:pic>
      <p:sp>
        <p:nvSpPr>
          <p:cNvPr id="15" name="TextBox 14"/>
          <p:cNvSpPr txBox="1"/>
          <p:nvPr userDrawn="1"/>
        </p:nvSpPr>
        <p:spPr>
          <a:xfrm>
            <a:off x="748144" y="5538740"/>
            <a:ext cx="4604327" cy="276999"/>
          </a:xfrm>
          <a:prstGeom prst="rect">
            <a:avLst/>
          </a:prstGeom>
          <a:noFill/>
        </p:spPr>
        <p:txBody>
          <a:bodyPr wrap="square" rtlCol="0">
            <a:spAutoFit/>
          </a:bodyPr>
          <a:lstStyle/>
          <a:p>
            <a:r>
              <a:rPr lang="en-US" sz="1200" i="1" dirty="0" smtClean="0">
                <a:solidFill>
                  <a:srgbClr val="0F204B"/>
                </a:solidFill>
              </a:rPr>
              <a:t>Inspiring excellence. Transforming lives.</a:t>
            </a:r>
            <a:endParaRPr lang="en-ZA" sz="1200" i="1" dirty="0">
              <a:solidFill>
                <a:srgbClr val="0F204B"/>
              </a:solidFill>
            </a:endParaRPr>
          </a:p>
        </p:txBody>
      </p:sp>
      <p:cxnSp>
        <p:nvCxnSpPr>
          <p:cNvPr id="5" name="Straight Connector 4"/>
          <p:cNvCxnSpPr/>
          <p:nvPr userDrawn="1"/>
        </p:nvCxnSpPr>
        <p:spPr>
          <a:xfrm>
            <a:off x="10542494" y="6176803"/>
            <a:ext cx="980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29490" y="3448050"/>
            <a:ext cx="11333019" cy="938719"/>
          </a:xfrm>
          <a:prstGeom prst="rect">
            <a:avLst/>
          </a:prstGeom>
          <a:noFill/>
        </p:spPr>
        <p:txBody>
          <a:bodyPr wrap="square" rtlCol="0">
            <a:spAutoFit/>
          </a:bodyPr>
          <a:lstStyle/>
          <a:p>
            <a:pPr algn="ctr"/>
            <a:r>
              <a:rPr lang="en-US" sz="5500" b="1" dirty="0" smtClean="0">
                <a:solidFill>
                  <a:schemeClr val="bg1"/>
                </a:solidFill>
                <a:latin typeface="Arial" panose="020B0604020202020204" pitchFamily="34" charset="0"/>
                <a:cs typeface="Arial" panose="020B0604020202020204" pitchFamily="34" charset="0"/>
              </a:rPr>
              <a:t>Questions?</a:t>
            </a:r>
            <a:endParaRPr lang="en-ZA" sz="5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2164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7991"/>
            <a:ext cx="12192000" cy="1108118"/>
          </a:xfrm>
          <a:prstGeom prst="rect">
            <a:avLst/>
          </a:prstGeom>
        </p:spPr>
        <p:txBody>
          <a:bodyPr vert="horz" lIns="91440" tIns="45720" rIns="91440" bIns="45720" rtlCol="0" anchor="ctr">
            <a:normAutofit/>
          </a:bodyPr>
          <a:lstStyle/>
          <a:p>
            <a:r>
              <a:rPr lang="en-US" smtClean="0"/>
              <a:t>Click to edit Master title style</a:t>
            </a:r>
            <a:endParaRPr lang="en-ZA" dirty="0"/>
          </a:p>
        </p:txBody>
      </p:sp>
      <p:sp>
        <p:nvSpPr>
          <p:cNvPr id="3" name="Text Placeholder 2"/>
          <p:cNvSpPr>
            <a:spLocks noGrp="1"/>
          </p:cNvSpPr>
          <p:nvPr>
            <p:ph type="body" idx="1"/>
          </p:nvPr>
        </p:nvSpPr>
        <p:spPr>
          <a:xfrm>
            <a:off x="238896" y="1611441"/>
            <a:ext cx="11722445" cy="4351338"/>
          </a:xfrm>
          <a:prstGeom prst="rect">
            <a:avLst/>
          </a:prstGeom>
        </p:spPr>
        <p:txBody>
          <a:bodyPr vert="horz" lIns="91440" tIns="45720" rIns="91440" bIns="45720" rtlCol="0">
            <a:normAutofit/>
          </a:bodyPr>
          <a:lstStyle/>
          <a:p>
            <a:pPr lvl="0"/>
            <a:r>
              <a:rPr lang="en-US" dirty="0" smtClean="0"/>
              <a:t>Edit Master text styles</a:t>
            </a:r>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tretch/>
        </p:blipFill>
        <p:spPr>
          <a:xfrm>
            <a:off x="10323164" y="6258492"/>
            <a:ext cx="1828800" cy="552796"/>
          </a:xfrm>
          <a:prstGeom prst="rect">
            <a:avLst/>
          </a:prstGeom>
        </p:spPr>
      </p:pic>
      <p:sp>
        <p:nvSpPr>
          <p:cNvPr id="9" name="Rectangle 8"/>
          <p:cNvSpPr/>
          <p:nvPr userDrawn="1"/>
        </p:nvSpPr>
        <p:spPr>
          <a:xfrm>
            <a:off x="0" y="0"/>
            <a:ext cx="12192000" cy="1124607"/>
          </a:xfrm>
          <a:prstGeom prst="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749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7991"/>
            <a:ext cx="12192000" cy="1108118"/>
          </a:xfrm>
          <a:prstGeom prst="rect">
            <a:avLst/>
          </a:prstGeom>
        </p:spPr>
        <p:txBody>
          <a:bodyPr vert="horz" lIns="91440" tIns="45720" rIns="91440" bIns="45720" rtlCol="0" anchor="ctr">
            <a:normAutofit/>
          </a:bodyPr>
          <a:lstStyle/>
          <a:p>
            <a:r>
              <a:rPr lang="en-US" smtClean="0"/>
              <a:t>Click to edit Master title style</a:t>
            </a:r>
            <a:endParaRPr lang="en-ZA"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tretch/>
        </p:blipFill>
        <p:spPr>
          <a:xfrm>
            <a:off x="10323164" y="6258492"/>
            <a:ext cx="1828800" cy="552796"/>
          </a:xfrm>
          <a:prstGeom prst="rect">
            <a:avLst/>
          </a:prstGeom>
        </p:spPr>
      </p:pic>
      <p:sp>
        <p:nvSpPr>
          <p:cNvPr id="9" name="Rectangle 8"/>
          <p:cNvSpPr/>
          <p:nvPr userDrawn="1"/>
        </p:nvSpPr>
        <p:spPr>
          <a:xfrm>
            <a:off x="0" y="0"/>
            <a:ext cx="12192000" cy="1124607"/>
          </a:xfrm>
          <a:prstGeom prst="rect">
            <a:avLst/>
          </a:prstGeom>
          <a:solidFill>
            <a:srgbClr val="A71930"/>
          </a:solidFill>
          <a:ln>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2100628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ocwanacd@ufs.ac.za" TargetMode="External"/><Relationship Id="rId2" Type="http://schemas.openxmlformats.org/officeDocument/2006/relationships/hyperlink" Target="mailto:vonwiellighm@ufs.ac.za" TargetMode="External"/><Relationship Id="rId1" Type="http://schemas.openxmlformats.org/officeDocument/2006/relationships/slideLayout" Target="../slideLayouts/slideLayout2.xml"/><Relationship Id="rId5" Type="http://schemas.openxmlformats.org/officeDocument/2006/relationships/hyperlink" Target="mailto:vaniap@ufs.ac.za" TargetMode="External"/><Relationship Id="rId4" Type="http://schemas.openxmlformats.org/officeDocument/2006/relationships/hyperlink" Target="mailto:dagamajy@ufs.ac.z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Employment Relations Management</a:t>
            </a:r>
            <a:endParaRPr lang="en-ZA" dirty="0"/>
          </a:p>
        </p:txBody>
      </p:sp>
      <p:sp>
        <p:nvSpPr>
          <p:cNvPr id="3" name="Title 2"/>
          <p:cNvSpPr>
            <a:spLocks noGrp="1"/>
          </p:cNvSpPr>
          <p:nvPr>
            <p:ph type="ctrTitle"/>
          </p:nvPr>
        </p:nvSpPr>
        <p:spPr/>
        <p:txBody>
          <a:bodyPr>
            <a:normAutofit fontScale="90000"/>
          </a:bodyPr>
          <a:lstStyle/>
          <a:p>
            <a:r>
              <a:rPr lang="en-US" dirty="0"/>
              <a:t>Sexual harassment, misconduct and sexual violence </a:t>
            </a:r>
            <a:r>
              <a:rPr lang="en-US" dirty="0" smtClean="0"/>
              <a:t>policy</a:t>
            </a:r>
            <a:r>
              <a:rPr lang="en-US" smtClean="0"/>
              <a:t/>
            </a:r>
            <a:br>
              <a:rPr lang="en-US" smtClean="0"/>
            </a:br>
            <a:r>
              <a:rPr lang="en-US" smtClean="0"/>
              <a:t>2019</a:t>
            </a:r>
            <a:r>
              <a:rPr lang="en-US" dirty="0" smtClean="0"/>
              <a:t/>
            </a:r>
            <a:br>
              <a:rPr lang="en-US" dirty="0" smtClean="0"/>
            </a:br>
            <a:endParaRPr lang="en-ZA" dirty="0"/>
          </a:p>
        </p:txBody>
      </p:sp>
    </p:spTree>
    <p:extLst>
      <p:ext uri="{BB962C8B-B14F-4D97-AF65-F5344CB8AC3E}">
        <p14:creationId xmlns:p14="http://schemas.microsoft.com/office/powerpoint/2010/main" val="66927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 DEFINITION </a:t>
            </a:r>
            <a:endParaRPr lang="en-ZA" dirty="0"/>
          </a:p>
        </p:txBody>
      </p:sp>
      <p:sp>
        <p:nvSpPr>
          <p:cNvPr id="4" name="TextBox 3"/>
          <p:cNvSpPr txBox="1"/>
          <p:nvPr/>
        </p:nvSpPr>
        <p:spPr>
          <a:xfrm>
            <a:off x="111742" y="1267253"/>
            <a:ext cx="11380424" cy="3970318"/>
          </a:xfrm>
          <a:prstGeom prst="rect">
            <a:avLst/>
          </a:prstGeom>
          <a:noFill/>
        </p:spPr>
        <p:txBody>
          <a:bodyPr wrap="square" rtlCol="0">
            <a:spAutoFit/>
          </a:bodyPr>
          <a:lstStyle/>
          <a:p>
            <a:r>
              <a:rPr lang="en-US" sz="2400" dirty="0" smtClean="0"/>
              <a:t>Sexual harassment is unwanted conduct of a sexual nature. The unwanted nature of sexual harassment distinguishes it from behavior that is welcome and mutual.</a:t>
            </a:r>
          </a:p>
          <a:p>
            <a:endParaRPr lang="en-US" sz="2400" dirty="0"/>
          </a:p>
          <a:p>
            <a:r>
              <a:rPr lang="en-US" sz="2400" dirty="0" smtClean="0"/>
              <a:t>Sexual attention becomes sexual harassment if:</a:t>
            </a:r>
          </a:p>
          <a:p>
            <a:endParaRPr lang="en-US" sz="2400" dirty="0"/>
          </a:p>
          <a:p>
            <a:pPr marL="285750" indent="-285750">
              <a:buFont typeface="Arial" panose="020B0604020202020204" pitchFamily="34" charset="0"/>
              <a:buChar char="•"/>
            </a:pPr>
            <a:r>
              <a:rPr lang="en-US" sz="2400" dirty="0" smtClean="0"/>
              <a:t>The behaviour is persisted in, although a single incident of harassment can constitute sexual harassment and/or</a:t>
            </a:r>
          </a:p>
          <a:p>
            <a:pPr marL="285750" indent="-285750">
              <a:buFont typeface="Arial" panose="020B0604020202020204" pitchFamily="34" charset="0"/>
              <a:buChar char="•"/>
            </a:pPr>
            <a:r>
              <a:rPr lang="en-US" sz="2400" dirty="0" smtClean="0"/>
              <a:t>The recipient has made it clear that the behaviour is considered offensive; and/or</a:t>
            </a:r>
          </a:p>
          <a:p>
            <a:pPr marL="285750" indent="-285750">
              <a:buFont typeface="Arial" panose="020B0604020202020204" pitchFamily="34" charset="0"/>
              <a:buChar char="•"/>
            </a:pPr>
            <a:r>
              <a:rPr lang="en-US" sz="2400" dirty="0" smtClean="0"/>
              <a:t>The perpetrator should have known that the behaviour is regarded as unacceptable.</a:t>
            </a:r>
          </a:p>
          <a:p>
            <a:pPr algn="ctr"/>
            <a:endParaRPr lang="en-US" dirty="0"/>
          </a:p>
          <a:p>
            <a:endParaRPr lang="en-ZA" dirty="0"/>
          </a:p>
        </p:txBody>
      </p:sp>
    </p:spTree>
    <p:extLst>
      <p:ext uri="{BB962C8B-B14F-4D97-AF65-F5344CB8AC3E}">
        <p14:creationId xmlns:p14="http://schemas.microsoft.com/office/powerpoint/2010/main" val="276350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FORMS OF SEXUAL HARASSMENT</a:t>
            </a:r>
            <a:endParaRPr lang="en-ZA" dirty="0"/>
          </a:p>
        </p:txBody>
      </p:sp>
      <p:sp>
        <p:nvSpPr>
          <p:cNvPr id="4" name="TextBox 3"/>
          <p:cNvSpPr txBox="1"/>
          <p:nvPr/>
        </p:nvSpPr>
        <p:spPr>
          <a:xfrm>
            <a:off x="0" y="1228853"/>
            <a:ext cx="12192000" cy="5632311"/>
          </a:xfrm>
          <a:prstGeom prst="rect">
            <a:avLst/>
          </a:prstGeom>
          <a:noFill/>
        </p:spPr>
        <p:txBody>
          <a:bodyPr wrap="square" rtlCol="0">
            <a:spAutoFit/>
          </a:bodyPr>
          <a:lstStyle/>
          <a:p>
            <a:r>
              <a:rPr lang="en-US" sz="2000" dirty="0" smtClean="0"/>
              <a:t>Sexual harassment  may include unwelcome physical, verbal or non-verbal conduct but not limited to the following:</a:t>
            </a:r>
          </a:p>
          <a:p>
            <a:endParaRPr lang="en-US" sz="2000" dirty="0" smtClean="0"/>
          </a:p>
          <a:p>
            <a:pPr marL="742950" lvl="1" indent="-285750">
              <a:buFont typeface="Arial" panose="020B0604020202020204" pitchFamily="34" charset="0"/>
              <a:buChar char="•"/>
            </a:pPr>
            <a:r>
              <a:rPr lang="en-US" sz="2000" dirty="0" smtClean="0"/>
              <a:t>Physical conduct of sexual nature includes all unwanted physical contact, ranging from touching to</a:t>
            </a:r>
          </a:p>
          <a:p>
            <a:pPr lvl="1"/>
            <a:r>
              <a:rPr lang="en-US" sz="2000" dirty="0" smtClean="0"/>
              <a:t>      sexual assault and rape, and includes a strip search by or in the presence of the opposite sex.</a:t>
            </a:r>
          </a:p>
          <a:p>
            <a:pPr lvl="1"/>
            <a:endParaRPr lang="en-US" sz="2000" dirty="0" smtClean="0"/>
          </a:p>
          <a:p>
            <a:pPr marL="742950" lvl="1" indent="-285750">
              <a:buFont typeface="Arial" panose="020B0604020202020204" pitchFamily="34" charset="0"/>
              <a:buChar char="•"/>
            </a:pPr>
            <a:r>
              <a:rPr lang="en-US" sz="2000" dirty="0" smtClean="0"/>
              <a:t>Verbal forms of sexual harassment include unwelcome innuendos, remarks and hints, sexual advances,</a:t>
            </a:r>
          </a:p>
          <a:p>
            <a:pPr lvl="1"/>
            <a:r>
              <a:rPr lang="en-US" sz="2000" dirty="0"/>
              <a:t> </a:t>
            </a:r>
            <a:r>
              <a:rPr lang="en-US" sz="2000" dirty="0" smtClean="0"/>
              <a:t>    comments with sexual overtones, sex-related jokes or insults or unwelcome graphic comments about</a:t>
            </a:r>
          </a:p>
          <a:p>
            <a:pPr lvl="1"/>
            <a:r>
              <a:rPr lang="en-US" sz="2000" dirty="0"/>
              <a:t> </a:t>
            </a:r>
            <a:r>
              <a:rPr lang="en-US" sz="2000" dirty="0" smtClean="0"/>
              <a:t>    someone’s body made in their presence or to them, unwelcome and inappropriate enquires about</a:t>
            </a:r>
          </a:p>
          <a:p>
            <a:pPr lvl="1"/>
            <a:r>
              <a:rPr lang="en-US" sz="2000" dirty="0"/>
              <a:t> </a:t>
            </a:r>
            <a:r>
              <a:rPr lang="en-US" sz="2000" dirty="0" smtClean="0"/>
              <a:t>    a person’s sex life, and unwelcome whistling at a person or a group of persons.</a:t>
            </a:r>
          </a:p>
          <a:p>
            <a:pPr lvl="1"/>
            <a:endParaRPr lang="en-US" sz="2000" dirty="0" smtClean="0"/>
          </a:p>
          <a:p>
            <a:pPr marL="742950" lvl="1" indent="-285750">
              <a:buFont typeface="Arial" panose="020B0604020202020204" pitchFamily="34" charset="0"/>
              <a:buChar char="•"/>
            </a:pPr>
            <a:r>
              <a:rPr lang="en-US" sz="2000" dirty="0" smtClean="0"/>
              <a:t>Non-verbal forms of sexual harassment include unwelcome gestures, indecent exposure, and the </a:t>
            </a:r>
          </a:p>
          <a:p>
            <a:pPr lvl="1"/>
            <a:r>
              <a:rPr lang="en-US" sz="2000" dirty="0"/>
              <a:t> </a:t>
            </a:r>
            <a:r>
              <a:rPr lang="en-US" sz="2000" dirty="0" smtClean="0"/>
              <a:t>    unwelcome display of sexually explicit pictures and objects.</a:t>
            </a:r>
          </a:p>
          <a:p>
            <a:pPr lvl="1"/>
            <a:endParaRPr lang="en-US" sz="2000" dirty="0"/>
          </a:p>
          <a:p>
            <a:pPr marL="742950" lvl="1" indent="-285750">
              <a:buFont typeface="Arial" panose="020B0604020202020204" pitchFamily="34" charset="0"/>
              <a:buChar char="•"/>
            </a:pPr>
            <a:r>
              <a:rPr lang="en-US" sz="2000" dirty="0" smtClean="0"/>
              <a:t>Quid pro quo harassment occurs where an owner, employer, supervisor, member of management, academic staff</a:t>
            </a:r>
          </a:p>
          <a:p>
            <a:pPr lvl="1"/>
            <a:r>
              <a:rPr lang="en-US" sz="2000" dirty="0" smtClean="0"/>
              <a:t>     Or co-employee undertakes or attempts to influence or influences the process of employment, promotion, training, discipline, dismissal, salary increment, marks or other benefits of an employee or job applicant in exchange for sexual favours.</a:t>
            </a:r>
          </a:p>
        </p:txBody>
      </p:sp>
    </p:spTree>
    <p:extLst>
      <p:ext uri="{BB962C8B-B14F-4D97-AF65-F5344CB8AC3E}">
        <p14:creationId xmlns:p14="http://schemas.microsoft.com/office/powerpoint/2010/main" val="425741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FORMS OF SEXUAL HARASSMENT</a:t>
            </a:r>
            <a:br>
              <a:rPr lang="en-US" dirty="0" smtClean="0"/>
            </a:br>
            <a:r>
              <a:rPr lang="en-US" dirty="0" smtClean="0"/>
              <a:t>CONTINUED</a:t>
            </a:r>
            <a:endParaRPr lang="en-ZA" dirty="0"/>
          </a:p>
        </p:txBody>
      </p:sp>
      <p:sp>
        <p:nvSpPr>
          <p:cNvPr id="3" name="TextBox 2"/>
          <p:cNvSpPr txBox="1"/>
          <p:nvPr/>
        </p:nvSpPr>
        <p:spPr>
          <a:xfrm>
            <a:off x="110169" y="1432193"/>
            <a:ext cx="11545677" cy="5016758"/>
          </a:xfrm>
          <a:prstGeom prst="rect">
            <a:avLst/>
          </a:prstGeom>
          <a:noFill/>
        </p:spPr>
        <p:txBody>
          <a:bodyPr wrap="square" rtlCol="0">
            <a:spAutoFit/>
          </a:bodyPr>
          <a:lstStyle/>
          <a:p>
            <a:r>
              <a:rPr lang="en-US" sz="4000" dirty="0" smtClean="0"/>
              <a:t>Sexual Favoritism exists where a person who is in a position of authority rewards only those who respond to his or her sexual advances while other deserving employees who do not submit to sexual advances are denied promotions, merit rating or salary increases.</a:t>
            </a:r>
          </a:p>
          <a:p>
            <a:r>
              <a:rPr lang="en-US" sz="4000" dirty="0" smtClean="0"/>
              <a:t>       </a:t>
            </a:r>
          </a:p>
          <a:p>
            <a:r>
              <a:rPr lang="en-US" sz="4000" dirty="0"/>
              <a:t> </a:t>
            </a:r>
            <a:r>
              <a:rPr lang="en-US" sz="4000" dirty="0" smtClean="0"/>
              <a:t>  </a:t>
            </a:r>
          </a:p>
          <a:p>
            <a:r>
              <a:rPr lang="en-US" sz="4000" dirty="0"/>
              <a:t> </a:t>
            </a:r>
            <a:r>
              <a:rPr lang="en-US" sz="4000" dirty="0" smtClean="0"/>
              <a:t>    </a:t>
            </a:r>
            <a:endParaRPr lang="en-ZA" sz="4000" dirty="0"/>
          </a:p>
        </p:txBody>
      </p:sp>
    </p:spTree>
    <p:extLst>
      <p:ext uri="{BB962C8B-B14F-4D97-AF65-F5344CB8AC3E}">
        <p14:creationId xmlns:p14="http://schemas.microsoft.com/office/powerpoint/2010/main" val="181275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PROHIBITED CONDUCT</a:t>
            </a:r>
            <a:endParaRPr lang="en-ZA" dirty="0"/>
          </a:p>
        </p:txBody>
      </p:sp>
      <p:sp>
        <p:nvSpPr>
          <p:cNvPr id="4" name="TextBox 3"/>
          <p:cNvSpPr txBox="1"/>
          <p:nvPr/>
        </p:nvSpPr>
        <p:spPr>
          <a:xfrm>
            <a:off x="132202" y="1234205"/>
            <a:ext cx="11927595" cy="6555641"/>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t>Retaliation (Threatening, intimidating and victimising) any person who made a bona fide complaint, testified, assisted or participated in any way in any investigation, proceedings or hearing under the policy</a:t>
            </a:r>
          </a:p>
          <a:p>
            <a:pPr marL="457200" indent="-457200">
              <a:buFont typeface="Wingdings" panose="05000000000000000000" pitchFamily="2" charset="2"/>
              <a:buChar char="q"/>
            </a:pPr>
            <a:r>
              <a:rPr lang="en-US" sz="2800" dirty="0" smtClean="0"/>
              <a:t>Threatening, intimidating and victimising friends, family, and/or acquaintances of a complainant or witnesses</a:t>
            </a:r>
          </a:p>
          <a:p>
            <a:pPr marL="457200" indent="-457200">
              <a:buFont typeface="Wingdings" panose="05000000000000000000" pitchFamily="2" charset="2"/>
              <a:buChar char="q"/>
            </a:pPr>
            <a:r>
              <a:rPr lang="en-US" sz="2800" dirty="0" smtClean="0"/>
              <a:t>Knowingly make false accusations or false statements</a:t>
            </a:r>
          </a:p>
          <a:p>
            <a:pPr marL="457200" indent="-457200">
              <a:buFont typeface="Wingdings" panose="05000000000000000000" pitchFamily="2" charset="2"/>
              <a:buChar char="q"/>
            </a:pPr>
            <a:r>
              <a:rPr lang="en-US" sz="2800" dirty="0" smtClean="0"/>
              <a:t>Exclusions from workplace benefits and activities</a:t>
            </a:r>
          </a:p>
          <a:p>
            <a:pPr marL="457200" indent="-457200">
              <a:buFont typeface="Wingdings" panose="05000000000000000000" pitchFamily="2" charset="2"/>
              <a:buChar char="q"/>
            </a:pPr>
            <a:r>
              <a:rPr lang="en-US" sz="2800" dirty="0" smtClean="0"/>
              <a:t>Exclusions: </a:t>
            </a:r>
          </a:p>
          <a:p>
            <a:pPr marL="457200" indent="-457200">
              <a:buFont typeface="Arial" panose="020B0604020202020204" pitchFamily="34" charset="0"/>
              <a:buChar char="•"/>
            </a:pPr>
            <a:r>
              <a:rPr lang="en-US" sz="2800" dirty="0" smtClean="0"/>
              <a:t>Consensual relationships (subject to sexual relationships policy)</a:t>
            </a:r>
          </a:p>
          <a:p>
            <a:pPr marL="457200" indent="-457200">
              <a:buFont typeface="Arial" panose="020B0604020202020204" pitchFamily="34" charset="0"/>
              <a:buChar char="•"/>
            </a:pPr>
            <a:r>
              <a:rPr lang="en-US" sz="2800" dirty="0" smtClean="0"/>
              <a:t>Verbal or written expressions or other material relevant or appropriately</a:t>
            </a:r>
          </a:p>
          <a:p>
            <a:r>
              <a:rPr lang="en-US" sz="2800" dirty="0" smtClean="0"/>
              <a:t>      related to the subject matter of a UFS module, course, curriculum or an</a:t>
            </a:r>
          </a:p>
          <a:p>
            <a:r>
              <a:rPr lang="en-US" sz="2800" dirty="0"/>
              <a:t> </a:t>
            </a:r>
            <a:r>
              <a:rPr lang="en-US" sz="2800" dirty="0" smtClean="0"/>
              <a:t>     employee’s duties</a:t>
            </a:r>
          </a:p>
          <a:p>
            <a:endParaRPr lang="en-US" sz="2800" dirty="0" smtClean="0"/>
          </a:p>
          <a:p>
            <a:pPr marL="285750" indent="-285750">
              <a:buFont typeface="Arial" panose="020B0604020202020204" pitchFamily="34" charset="0"/>
              <a:buChar char="•"/>
            </a:pPr>
            <a:endParaRPr lang="en-US" sz="2800" dirty="0" smtClean="0"/>
          </a:p>
          <a:p>
            <a:endParaRPr lang="en-ZA" sz="2800" dirty="0"/>
          </a:p>
        </p:txBody>
      </p:sp>
    </p:spTree>
    <p:extLst>
      <p:ext uri="{BB962C8B-B14F-4D97-AF65-F5344CB8AC3E}">
        <p14:creationId xmlns:p14="http://schemas.microsoft.com/office/powerpoint/2010/main" val="592265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TO ESTABLISH SEXUAL</a:t>
            </a:r>
            <a:br>
              <a:rPr lang="en-US" dirty="0" smtClean="0"/>
            </a:br>
            <a:r>
              <a:rPr lang="en-US" dirty="0" smtClean="0"/>
              <a:t>HARASSMENT, MISCONDUCT OR VIOLENCE.</a:t>
            </a:r>
            <a:endParaRPr lang="en-ZA" dirty="0"/>
          </a:p>
        </p:txBody>
      </p:sp>
      <p:sp>
        <p:nvSpPr>
          <p:cNvPr id="3" name="TextBox 2"/>
          <p:cNvSpPr txBox="1"/>
          <p:nvPr/>
        </p:nvSpPr>
        <p:spPr>
          <a:xfrm>
            <a:off x="198304" y="1443210"/>
            <a:ext cx="11666862" cy="440120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Unwelcome Conduct, should be expressed verbally towards perpetrator </a:t>
            </a:r>
          </a:p>
          <a:p>
            <a:pPr marL="285750" indent="-285750">
              <a:buFont typeface="Wingdings" panose="05000000000000000000" pitchFamily="2" charset="2"/>
              <a:buChar char="q"/>
            </a:pPr>
            <a:r>
              <a:rPr lang="en-US" sz="2800" dirty="0" smtClean="0"/>
              <a:t>Look at the facts, can include verbal or non-verbal actions</a:t>
            </a:r>
          </a:p>
          <a:p>
            <a:pPr marL="285750" indent="-285750">
              <a:buFont typeface="Wingdings" panose="05000000000000000000" pitchFamily="2" charset="2"/>
              <a:buChar char="q"/>
            </a:pPr>
            <a:r>
              <a:rPr lang="en-US" sz="2800" dirty="0" smtClean="0"/>
              <a:t>Previous consensual conduct does not mean conduct is welcome in future</a:t>
            </a:r>
          </a:p>
          <a:p>
            <a:pPr marL="285750" indent="-285750">
              <a:buFont typeface="Wingdings" panose="05000000000000000000" pitchFamily="2" charset="2"/>
              <a:buChar char="q"/>
            </a:pPr>
            <a:r>
              <a:rPr lang="en-US" sz="2800" dirty="0" smtClean="0"/>
              <a:t>Difficulty to tell perpetrator that conduct is unwelcome, can get assistance</a:t>
            </a:r>
          </a:p>
          <a:p>
            <a:r>
              <a:rPr lang="en-US" sz="2800" dirty="0"/>
              <a:t> </a:t>
            </a:r>
            <a:r>
              <a:rPr lang="en-US" sz="2800" dirty="0" smtClean="0"/>
              <a:t>   and intervention from fellow employee, manager, counsellor, HR official,</a:t>
            </a:r>
          </a:p>
          <a:p>
            <a:r>
              <a:rPr lang="en-US" sz="2800" dirty="0"/>
              <a:t> </a:t>
            </a:r>
            <a:r>
              <a:rPr lang="en-US" sz="2800" dirty="0" smtClean="0"/>
              <a:t>   family member, friend or Protection services</a:t>
            </a:r>
          </a:p>
          <a:p>
            <a:pPr marL="285750" indent="-285750">
              <a:buFont typeface="Wingdings" panose="05000000000000000000" pitchFamily="2" charset="2"/>
              <a:buChar char="q"/>
            </a:pPr>
            <a:r>
              <a:rPr lang="en-US" sz="2800" dirty="0" smtClean="0"/>
              <a:t>Persons cannot give consent when asleep, unconscious, involuntarily</a:t>
            </a:r>
          </a:p>
          <a:p>
            <a:r>
              <a:rPr lang="en-US" sz="2800" dirty="0"/>
              <a:t> </a:t>
            </a:r>
            <a:r>
              <a:rPr lang="en-US" sz="2800" dirty="0" smtClean="0"/>
              <a:t>   restrained physically or when incapacitated </a:t>
            </a:r>
            <a:r>
              <a:rPr lang="en-US" sz="2800" dirty="0"/>
              <a:t>due to alcohol or </a:t>
            </a:r>
            <a:r>
              <a:rPr lang="en-US" sz="2800" dirty="0" smtClean="0"/>
              <a:t>medication</a:t>
            </a:r>
          </a:p>
          <a:p>
            <a:pPr marL="285750" indent="-285750">
              <a:buFont typeface="Wingdings" panose="05000000000000000000" pitchFamily="2" charset="2"/>
              <a:buChar char="q"/>
            </a:pPr>
            <a:r>
              <a:rPr lang="en-US" sz="2800" dirty="0" smtClean="0"/>
              <a:t>People who cannot give consent due to mental or physical condition</a:t>
            </a:r>
          </a:p>
          <a:p>
            <a:pPr marL="285750" indent="-285750">
              <a:buFont typeface="Wingdings" panose="05000000000000000000" pitchFamily="2" charset="2"/>
              <a:buChar char="q"/>
            </a:pPr>
            <a:r>
              <a:rPr lang="en-US" sz="2800" dirty="0" smtClean="0"/>
              <a:t>Below the legal age to give consent (Age 16).</a:t>
            </a:r>
            <a:endParaRPr lang="en-ZA" sz="2800" dirty="0"/>
          </a:p>
        </p:txBody>
      </p:sp>
    </p:spTree>
    <p:extLst>
      <p:ext uri="{BB962C8B-B14F-4D97-AF65-F5344CB8AC3E}">
        <p14:creationId xmlns:p14="http://schemas.microsoft.com/office/powerpoint/2010/main" val="144921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ZA" dirty="0"/>
          </a:p>
        </p:txBody>
      </p:sp>
      <p:sp>
        <p:nvSpPr>
          <p:cNvPr id="3" name="TextBox 2"/>
          <p:cNvSpPr txBox="1"/>
          <p:nvPr/>
        </p:nvSpPr>
        <p:spPr>
          <a:xfrm>
            <a:off x="0" y="1121009"/>
            <a:ext cx="11622795" cy="6124754"/>
          </a:xfrm>
          <a:prstGeom prst="rect">
            <a:avLst/>
          </a:prstGeom>
          <a:noFill/>
        </p:spPr>
        <p:txBody>
          <a:bodyPr wrap="square" rtlCol="0">
            <a:spAutoFit/>
          </a:bodyPr>
          <a:lstStyle/>
          <a:p>
            <a:pPr marL="285750" indent="-285750">
              <a:buFont typeface="Wingdings" panose="05000000000000000000" pitchFamily="2" charset="2"/>
              <a:buChar char="q"/>
            </a:pPr>
            <a:r>
              <a:rPr lang="en-US" sz="1600" dirty="0" smtClean="0"/>
              <a:t>Anyone who has experienced or witnessed any act/conduct of sexual harassment or any contravention of the provisions of this policy is encouraged to report, as soon as possible, such behavior to any of the following</a:t>
            </a:r>
            <a:r>
              <a:rPr lang="en-US" sz="1600" dirty="0" smtClean="0"/>
              <a:t>:</a:t>
            </a:r>
          </a:p>
          <a:p>
            <a:endParaRPr lang="en-US" sz="1600" dirty="0" smtClean="0"/>
          </a:p>
          <a:p>
            <a:pPr marL="285750" indent="-285750">
              <a:buFont typeface="Wingdings" panose="05000000000000000000" pitchFamily="2" charset="2"/>
              <a:buChar char="q"/>
            </a:pPr>
            <a:r>
              <a:rPr lang="en-US" sz="1600" dirty="0" smtClean="0"/>
              <a:t>Reporting </a:t>
            </a:r>
            <a:r>
              <a:rPr lang="en-US" sz="1600" dirty="0" smtClean="0"/>
              <a:t>offices:</a:t>
            </a:r>
          </a:p>
          <a:p>
            <a:endParaRPr lang="en-US" dirty="0" smtClean="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endParaRPr lang="en-US" dirty="0" smtClean="0"/>
          </a:p>
          <a:p>
            <a:endParaRPr lang="en-US" dirty="0"/>
          </a:p>
          <a:p>
            <a:pPr marL="285750" indent="-285750">
              <a:buFont typeface="Wingdings" panose="05000000000000000000" pitchFamily="2" charset="2"/>
              <a:buChar char="q"/>
            </a:pPr>
            <a:endParaRPr lang="en-US" dirty="0" smtClean="0"/>
          </a:p>
          <a:p>
            <a:endParaRPr lang="en-US" dirty="0"/>
          </a:p>
          <a:p>
            <a:r>
              <a:rPr lang="en-US" sz="1600" dirty="0" smtClean="0"/>
              <a:t>Reports </a:t>
            </a:r>
            <a:r>
              <a:rPr lang="en-US" sz="1600" dirty="0" smtClean="0"/>
              <a:t>submitted according to the above should be made in writing</a:t>
            </a:r>
          </a:p>
          <a:p>
            <a:pPr marL="285750" indent="-285750">
              <a:buFont typeface="Wingdings" panose="05000000000000000000" pitchFamily="2" charset="2"/>
              <a:buChar char="q"/>
            </a:pPr>
            <a:r>
              <a:rPr lang="en-US" sz="1600" dirty="0" smtClean="0"/>
              <a:t>The whistle-blowing procedure as per the whistle-blowing provisions of the University may be used by third parties</a:t>
            </a:r>
          </a:p>
          <a:p>
            <a:r>
              <a:rPr lang="en-US" sz="1600" dirty="0"/>
              <a:t> </a:t>
            </a:r>
            <a:r>
              <a:rPr lang="en-US" sz="1600" dirty="0" smtClean="0"/>
              <a:t>     to report transgressions of this policy.</a:t>
            </a:r>
          </a:p>
          <a:p>
            <a:pPr marL="285750" indent="-285750">
              <a:buFont typeface="Wingdings" panose="05000000000000000000" pitchFamily="2" charset="2"/>
              <a:buChar char="q"/>
            </a:pPr>
            <a:r>
              <a:rPr lang="en-US" sz="1600" dirty="0" smtClean="0"/>
              <a:t>Reported incidents will be appropriately investigated and conducted in a way that upholds the privacy, dignity</a:t>
            </a:r>
          </a:p>
          <a:p>
            <a:r>
              <a:rPr lang="en-US" sz="1600" dirty="0"/>
              <a:t> </a:t>
            </a:r>
            <a:r>
              <a:rPr lang="en-US" sz="1600" dirty="0" smtClean="0"/>
              <a:t>     and right of all individuals involved as far as possible.</a:t>
            </a:r>
          </a:p>
          <a:p>
            <a:pPr marL="285750" indent="-285750">
              <a:buFont typeface="Wingdings" panose="05000000000000000000" pitchFamily="2" charset="2"/>
              <a:buChar char="q"/>
            </a:pPr>
            <a:r>
              <a:rPr lang="en-US" sz="1600" dirty="0" smtClean="0"/>
              <a:t>Confidentiality must be maintained by all persons involved in any of the proceedings, irrespective of the context.</a:t>
            </a:r>
          </a:p>
          <a:p>
            <a:pPr marL="742950" lvl="1" indent="-285750">
              <a:buFont typeface="Arial" panose="020B0604020202020204" pitchFamily="34" charset="0"/>
              <a:buChar char="•"/>
            </a:pPr>
            <a:endParaRPr lang="en-ZA" sz="1600" dirty="0"/>
          </a:p>
        </p:txBody>
      </p:sp>
      <p:graphicFrame>
        <p:nvGraphicFramePr>
          <p:cNvPr id="4" name="Table 3"/>
          <p:cNvGraphicFramePr>
            <a:graphicFrameLocks noGrp="1"/>
          </p:cNvGraphicFramePr>
          <p:nvPr>
            <p:extLst>
              <p:ext uri="{D42A27DB-BD31-4B8C-83A1-F6EECF244321}">
                <p14:modId xmlns:p14="http://schemas.microsoft.com/office/powerpoint/2010/main" val="250887907"/>
              </p:ext>
            </p:extLst>
          </p:nvPr>
        </p:nvGraphicFramePr>
        <p:xfrm>
          <a:off x="210206" y="2133600"/>
          <a:ext cx="9427780" cy="3195144"/>
        </p:xfrm>
        <a:graphic>
          <a:graphicData uri="http://schemas.openxmlformats.org/drawingml/2006/table">
            <a:tbl>
              <a:tblPr firstRow="1" bandRow="1">
                <a:tableStyleId>{073A0DAA-6AF3-43AB-8588-CEC1D06C72B9}</a:tableStyleId>
              </a:tblPr>
              <a:tblGrid>
                <a:gridCol w="4713890">
                  <a:extLst>
                    <a:ext uri="{9D8B030D-6E8A-4147-A177-3AD203B41FA5}">
                      <a16:colId xmlns:a16="http://schemas.microsoft.com/office/drawing/2014/main" val="2130585471"/>
                    </a:ext>
                  </a:extLst>
                </a:gridCol>
                <a:gridCol w="4713890">
                  <a:extLst>
                    <a:ext uri="{9D8B030D-6E8A-4147-A177-3AD203B41FA5}">
                      <a16:colId xmlns:a16="http://schemas.microsoft.com/office/drawing/2014/main" val="1659374167"/>
                    </a:ext>
                  </a:extLst>
                </a:gridCol>
              </a:tblGrid>
              <a:tr h="355016">
                <a:tc>
                  <a:txBody>
                    <a:bodyPr/>
                    <a:lstStyle/>
                    <a:p>
                      <a:r>
                        <a:rPr lang="en-US" sz="1600" dirty="0" smtClean="0"/>
                        <a:t>Offices</a:t>
                      </a:r>
                      <a:endParaRPr lang="en-US" sz="1600" dirty="0"/>
                    </a:p>
                  </a:txBody>
                  <a:tcPr/>
                </a:tc>
                <a:tc>
                  <a:txBody>
                    <a:bodyPr/>
                    <a:lstStyle/>
                    <a:p>
                      <a:r>
                        <a:rPr lang="en-US" sz="1600" dirty="0" smtClean="0"/>
                        <a:t>Building</a:t>
                      </a:r>
                      <a:endParaRPr lang="en-US" sz="1600" dirty="0"/>
                    </a:p>
                  </a:txBody>
                  <a:tcPr/>
                </a:tc>
                <a:extLst>
                  <a:ext uri="{0D108BD9-81ED-4DB2-BD59-A6C34878D82A}">
                    <a16:rowId xmlns:a16="http://schemas.microsoft.com/office/drawing/2014/main" val="3614333870"/>
                  </a:ext>
                </a:extLst>
              </a:tr>
              <a:tr h="355016">
                <a:tc>
                  <a:txBody>
                    <a:bodyPr/>
                    <a:lstStyle/>
                    <a:p>
                      <a:r>
                        <a:rPr lang="en-US" sz="1600" dirty="0" smtClean="0"/>
                        <a:t>Gender Equality and anti discrimination offices</a:t>
                      </a:r>
                    </a:p>
                  </a:txBody>
                  <a:tcPr/>
                </a:tc>
                <a:tc>
                  <a:txBody>
                    <a:bodyPr/>
                    <a:lstStyle/>
                    <a:p>
                      <a:r>
                        <a:rPr lang="en-US" sz="1600" dirty="0" err="1" smtClean="0"/>
                        <a:t>Graduandi</a:t>
                      </a:r>
                      <a:r>
                        <a:rPr lang="en-US" sz="1600" dirty="0" smtClean="0"/>
                        <a:t> Lane house </a:t>
                      </a:r>
                      <a:r>
                        <a:rPr lang="en-US" sz="1600" dirty="0" err="1" smtClean="0"/>
                        <a:t>Nr</a:t>
                      </a:r>
                      <a:r>
                        <a:rPr lang="en-US" sz="1600" dirty="0" smtClean="0"/>
                        <a:t> 1D</a:t>
                      </a:r>
                      <a:endParaRPr lang="en-US" sz="1600" dirty="0"/>
                    </a:p>
                  </a:txBody>
                  <a:tcPr/>
                </a:tc>
                <a:extLst>
                  <a:ext uri="{0D108BD9-81ED-4DB2-BD59-A6C34878D82A}">
                    <a16:rowId xmlns:a16="http://schemas.microsoft.com/office/drawing/2014/main" val="1240921208"/>
                  </a:ext>
                </a:extLst>
              </a:tr>
              <a:tr h="355016">
                <a:tc>
                  <a:txBody>
                    <a:bodyPr/>
                    <a:lstStyle/>
                    <a:p>
                      <a:r>
                        <a:rPr lang="en-US" sz="1600" dirty="0" smtClean="0"/>
                        <a:t>The center for Human Rights</a:t>
                      </a:r>
                      <a:endParaRPr lang="en-US" sz="1600" dirty="0"/>
                    </a:p>
                  </a:txBody>
                  <a:tcPr/>
                </a:tc>
                <a:tc>
                  <a:txBody>
                    <a:bodyPr/>
                    <a:lstStyle/>
                    <a:p>
                      <a:r>
                        <a:rPr lang="en-US" sz="1600" dirty="0" err="1" smtClean="0"/>
                        <a:t>Graduandi</a:t>
                      </a:r>
                      <a:r>
                        <a:rPr lang="en-US" sz="1600" dirty="0" smtClean="0"/>
                        <a:t> Lane hose </a:t>
                      </a:r>
                      <a:r>
                        <a:rPr lang="en-US" sz="1600" dirty="0" err="1" smtClean="0"/>
                        <a:t>Nr</a:t>
                      </a:r>
                      <a:r>
                        <a:rPr lang="en-US" sz="1600" smtClean="0"/>
                        <a:t> 1D</a:t>
                      </a:r>
                      <a:endParaRPr lang="en-US" sz="1600" dirty="0"/>
                    </a:p>
                  </a:txBody>
                  <a:tcPr/>
                </a:tc>
                <a:extLst>
                  <a:ext uri="{0D108BD9-81ED-4DB2-BD59-A6C34878D82A}">
                    <a16:rowId xmlns:a16="http://schemas.microsoft.com/office/drawing/2014/main" val="2344321230"/>
                  </a:ext>
                </a:extLst>
              </a:tr>
              <a:tr h="355016">
                <a:tc>
                  <a:txBody>
                    <a:bodyPr/>
                    <a:lstStyle/>
                    <a:p>
                      <a:r>
                        <a:rPr lang="en-US" sz="1600" dirty="0" smtClean="0"/>
                        <a:t>Student Affairs</a:t>
                      </a:r>
                      <a:endParaRPr lang="en-US" sz="1600" dirty="0"/>
                    </a:p>
                  </a:txBody>
                  <a:tcPr/>
                </a:tc>
                <a:tc>
                  <a:txBody>
                    <a:bodyPr/>
                    <a:lstStyle/>
                    <a:p>
                      <a:r>
                        <a:rPr lang="en-US" sz="1600" dirty="0" err="1" smtClean="0"/>
                        <a:t>Graduandi</a:t>
                      </a:r>
                      <a:r>
                        <a:rPr lang="en-US" sz="1600" dirty="0" smtClean="0"/>
                        <a:t> Lane house</a:t>
                      </a:r>
                      <a:r>
                        <a:rPr lang="en-US" sz="1600" baseline="0" dirty="0" smtClean="0"/>
                        <a:t> </a:t>
                      </a:r>
                      <a:r>
                        <a:rPr lang="en-US" sz="1600" baseline="0" dirty="0" err="1" smtClean="0"/>
                        <a:t>Nr</a:t>
                      </a:r>
                      <a:r>
                        <a:rPr lang="en-US" sz="1600" baseline="0" dirty="0" smtClean="0"/>
                        <a:t> 1D</a:t>
                      </a:r>
                      <a:endParaRPr lang="en-US" sz="1600" dirty="0"/>
                    </a:p>
                  </a:txBody>
                  <a:tcPr/>
                </a:tc>
                <a:extLst>
                  <a:ext uri="{0D108BD9-81ED-4DB2-BD59-A6C34878D82A}">
                    <a16:rowId xmlns:a16="http://schemas.microsoft.com/office/drawing/2014/main" val="2693619839"/>
                  </a:ext>
                </a:extLst>
              </a:tr>
              <a:tr h="355016">
                <a:tc>
                  <a:txBody>
                    <a:bodyPr/>
                    <a:lstStyle/>
                    <a:p>
                      <a:r>
                        <a:rPr lang="en-US" sz="1600" dirty="0" smtClean="0"/>
                        <a:t>Protection services</a:t>
                      </a:r>
                      <a:endParaRPr lang="en-US" sz="1600" dirty="0"/>
                    </a:p>
                  </a:txBody>
                  <a:tcPr/>
                </a:tc>
                <a:tc>
                  <a:txBody>
                    <a:bodyPr/>
                    <a:lstStyle/>
                    <a:p>
                      <a:r>
                        <a:rPr lang="en-US" sz="1600" dirty="0" smtClean="0"/>
                        <a:t>Protection services office</a:t>
                      </a:r>
                      <a:endParaRPr lang="en-US" sz="1600" dirty="0"/>
                    </a:p>
                  </a:txBody>
                  <a:tcPr/>
                </a:tc>
                <a:extLst>
                  <a:ext uri="{0D108BD9-81ED-4DB2-BD59-A6C34878D82A}">
                    <a16:rowId xmlns:a16="http://schemas.microsoft.com/office/drawing/2014/main" val="4077913944"/>
                  </a:ext>
                </a:extLst>
              </a:tr>
              <a:tr h="355016">
                <a:tc>
                  <a:txBody>
                    <a:bodyPr/>
                    <a:lstStyle/>
                    <a:p>
                      <a:r>
                        <a:rPr lang="en-US" sz="1600" dirty="0" smtClean="0"/>
                        <a:t>Residence Heads</a:t>
                      </a:r>
                      <a:endParaRPr lang="en-US" sz="1600" dirty="0"/>
                    </a:p>
                  </a:txBody>
                  <a:tcPr/>
                </a:tc>
                <a:tc>
                  <a:txBody>
                    <a:bodyPr/>
                    <a:lstStyle/>
                    <a:p>
                      <a:r>
                        <a:rPr lang="en-US" sz="1600" dirty="0" smtClean="0"/>
                        <a:t>President</a:t>
                      </a:r>
                      <a:r>
                        <a:rPr lang="en-US" sz="1600" baseline="0" dirty="0" smtClean="0"/>
                        <a:t> </a:t>
                      </a:r>
                      <a:r>
                        <a:rPr lang="en-US" sz="1600" baseline="0" dirty="0" err="1" smtClean="0"/>
                        <a:t>steyn</a:t>
                      </a:r>
                      <a:r>
                        <a:rPr lang="en-US" sz="1600" baseline="0" dirty="0" smtClean="0"/>
                        <a:t> annex</a:t>
                      </a:r>
                      <a:endParaRPr lang="en-US" sz="1600" dirty="0"/>
                    </a:p>
                  </a:txBody>
                  <a:tcPr/>
                </a:tc>
                <a:extLst>
                  <a:ext uri="{0D108BD9-81ED-4DB2-BD59-A6C34878D82A}">
                    <a16:rowId xmlns:a16="http://schemas.microsoft.com/office/drawing/2014/main" val="4105807330"/>
                  </a:ext>
                </a:extLst>
              </a:tr>
              <a:tr h="355016">
                <a:tc>
                  <a:txBody>
                    <a:bodyPr/>
                    <a:lstStyle/>
                    <a:p>
                      <a:r>
                        <a:rPr lang="en-US" sz="1600" dirty="0" smtClean="0"/>
                        <a:t>Human Resources</a:t>
                      </a:r>
                      <a:endParaRPr lang="en-US" sz="1600" dirty="0"/>
                    </a:p>
                  </a:txBody>
                  <a:tcPr/>
                </a:tc>
                <a:tc>
                  <a:txBody>
                    <a:bodyPr/>
                    <a:lstStyle/>
                    <a:p>
                      <a:r>
                        <a:rPr lang="en-US" sz="1600" dirty="0" smtClean="0"/>
                        <a:t>George du </a:t>
                      </a:r>
                      <a:r>
                        <a:rPr lang="en-US" sz="1600" dirty="0" err="1" smtClean="0"/>
                        <a:t>toit</a:t>
                      </a:r>
                      <a:r>
                        <a:rPr lang="en-US" sz="1600" dirty="0" smtClean="0"/>
                        <a:t>, 3</a:t>
                      </a:r>
                      <a:r>
                        <a:rPr lang="en-US" sz="1600" baseline="30000" dirty="0" smtClean="0"/>
                        <a:t>rd</a:t>
                      </a:r>
                      <a:r>
                        <a:rPr lang="en-US" sz="1600" dirty="0" smtClean="0"/>
                        <a:t> floor</a:t>
                      </a:r>
                      <a:endParaRPr lang="en-US" sz="1600" dirty="0"/>
                    </a:p>
                  </a:txBody>
                  <a:tcPr/>
                </a:tc>
                <a:extLst>
                  <a:ext uri="{0D108BD9-81ED-4DB2-BD59-A6C34878D82A}">
                    <a16:rowId xmlns:a16="http://schemas.microsoft.com/office/drawing/2014/main" val="300916672"/>
                  </a:ext>
                </a:extLst>
              </a:tr>
              <a:tr h="355016">
                <a:tc>
                  <a:txBody>
                    <a:bodyPr/>
                    <a:lstStyle/>
                    <a:p>
                      <a:r>
                        <a:rPr lang="en-US" sz="1600" dirty="0" smtClean="0"/>
                        <a:t>Sexual harassment Hotline</a:t>
                      </a:r>
                      <a:endParaRPr lang="en-US" sz="1600" dirty="0"/>
                    </a:p>
                  </a:txBody>
                  <a:tcPr/>
                </a:tc>
                <a:tc>
                  <a:txBody>
                    <a:bodyPr/>
                    <a:lstStyle/>
                    <a:p>
                      <a:r>
                        <a:rPr lang="en-US" sz="1600" dirty="0" smtClean="0"/>
                        <a:t>0800 204 682</a:t>
                      </a:r>
                      <a:endParaRPr lang="en-US" sz="1600" dirty="0"/>
                    </a:p>
                  </a:txBody>
                  <a:tcPr/>
                </a:tc>
                <a:extLst>
                  <a:ext uri="{0D108BD9-81ED-4DB2-BD59-A6C34878D82A}">
                    <a16:rowId xmlns:a16="http://schemas.microsoft.com/office/drawing/2014/main" val="281582912"/>
                  </a:ext>
                </a:extLst>
              </a:tr>
              <a:tr h="355016">
                <a:tc>
                  <a:txBody>
                    <a:bodyPr/>
                    <a:lstStyle/>
                    <a:p>
                      <a:r>
                        <a:rPr lang="en-US" sz="1600" dirty="0" smtClean="0"/>
                        <a:t>Directorate for student discipline</a:t>
                      </a:r>
                      <a:r>
                        <a:rPr lang="en-US" sz="1600" baseline="0" dirty="0" smtClean="0"/>
                        <a:t> and mediation</a:t>
                      </a:r>
                      <a:endParaRPr lang="en-US" sz="1600" dirty="0"/>
                    </a:p>
                  </a:txBody>
                  <a:tcPr/>
                </a:tc>
                <a:tc>
                  <a:txBody>
                    <a:bodyPr/>
                    <a:lstStyle/>
                    <a:p>
                      <a:r>
                        <a:rPr lang="en-US" sz="1600" dirty="0" err="1" smtClean="0"/>
                        <a:t>Mabaleng</a:t>
                      </a:r>
                      <a:endParaRPr lang="en-US" sz="1600" dirty="0"/>
                    </a:p>
                  </a:txBody>
                  <a:tcPr/>
                </a:tc>
                <a:extLst>
                  <a:ext uri="{0D108BD9-81ED-4DB2-BD59-A6C34878D82A}">
                    <a16:rowId xmlns:a16="http://schemas.microsoft.com/office/drawing/2014/main" val="2311961531"/>
                  </a:ext>
                </a:extLst>
              </a:tr>
            </a:tbl>
          </a:graphicData>
        </a:graphic>
      </p:graphicFrame>
    </p:spTree>
    <p:extLst>
      <p:ext uri="{BB962C8B-B14F-4D97-AF65-F5344CB8AC3E}">
        <p14:creationId xmlns:p14="http://schemas.microsoft.com/office/powerpoint/2010/main" val="406208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ZA" dirty="0"/>
          </a:p>
        </p:txBody>
      </p:sp>
      <p:sp>
        <p:nvSpPr>
          <p:cNvPr id="3" name="TextBox 2"/>
          <p:cNvSpPr txBox="1"/>
          <p:nvPr/>
        </p:nvSpPr>
        <p:spPr>
          <a:xfrm>
            <a:off x="154236" y="1476260"/>
            <a:ext cx="11644829" cy="3539430"/>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The incident should be reported in writing</a:t>
            </a:r>
          </a:p>
          <a:p>
            <a:pPr marL="285750" indent="-285750">
              <a:buFont typeface="Wingdings" panose="05000000000000000000" pitchFamily="2" charset="2"/>
              <a:buChar char="q"/>
            </a:pPr>
            <a:r>
              <a:rPr lang="en-US" sz="2800" dirty="0" smtClean="0"/>
              <a:t>Incidents reported should be appropriately investigated</a:t>
            </a:r>
          </a:p>
          <a:p>
            <a:pPr marL="285750" indent="-285750">
              <a:buFont typeface="Wingdings" panose="05000000000000000000" pitchFamily="2" charset="2"/>
              <a:buChar char="q"/>
            </a:pPr>
            <a:r>
              <a:rPr lang="en-US" sz="2800" dirty="0" smtClean="0"/>
              <a:t>Rights and dignity of individuals should be protected and respected</a:t>
            </a:r>
          </a:p>
          <a:p>
            <a:pPr marL="285750" indent="-285750">
              <a:buFont typeface="Wingdings" panose="05000000000000000000" pitchFamily="2" charset="2"/>
              <a:buChar char="q"/>
            </a:pPr>
            <a:r>
              <a:rPr lang="en-US" sz="2800" dirty="0" smtClean="0"/>
              <a:t>Confidentiality must be maintained by all person at all times</a:t>
            </a:r>
          </a:p>
          <a:p>
            <a:pPr marL="285750" indent="-285750">
              <a:buFont typeface="Wingdings" panose="05000000000000000000" pitchFamily="2" charset="2"/>
              <a:buChar char="q"/>
            </a:pPr>
            <a:r>
              <a:rPr lang="en-US" sz="2800" dirty="0" smtClean="0"/>
              <a:t>Parties may be requested to submit their evidence in writing and to provide</a:t>
            </a:r>
          </a:p>
          <a:p>
            <a:r>
              <a:rPr lang="en-US" sz="2800" dirty="0"/>
              <a:t> </a:t>
            </a:r>
            <a:r>
              <a:rPr lang="en-US" sz="2800" dirty="0" smtClean="0"/>
              <a:t>   any supporting evidence</a:t>
            </a:r>
          </a:p>
          <a:p>
            <a:pPr marL="285750" indent="-285750">
              <a:buFont typeface="Wingdings" panose="05000000000000000000" pitchFamily="2" charset="2"/>
              <a:buChar char="q"/>
            </a:pPr>
            <a:r>
              <a:rPr lang="en-US" sz="2800" dirty="0" smtClean="0"/>
              <a:t>All the documents and evidence to be submitted to the HR.</a:t>
            </a:r>
          </a:p>
          <a:p>
            <a:pPr marL="285750" indent="-285750">
              <a:buFont typeface="Arial" panose="020B0604020202020204" pitchFamily="34" charset="0"/>
              <a:buChar char="•"/>
            </a:pPr>
            <a:endParaRPr lang="en-ZA" sz="2800" dirty="0"/>
          </a:p>
        </p:txBody>
      </p:sp>
    </p:spTree>
    <p:extLst>
      <p:ext uri="{BB962C8B-B14F-4D97-AF65-F5344CB8AC3E}">
        <p14:creationId xmlns:p14="http://schemas.microsoft.com/office/powerpoint/2010/main" val="415998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TO THE PARTIES</a:t>
            </a:r>
            <a:endParaRPr lang="en-ZA" dirty="0"/>
          </a:p>
        </p:txBody>
      </p:sp>
      <p:sp>
        <p:nvSpPr>
          <p:cNvPr id="3" name="TextBox 2"/>
          <p:cNvSpPr txBox="1"/>
          <p:nvPr/>
        </p:nvSpPr>
        <p:spPr>
          <a:xfrm>
            <a:off x="110169" y="1410159"/>
            <a:ext cx="11821098" cy="3970318"/>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Reporting offices must inform the victim and the perpetrator or any other</a:t>
            </a:r>
          </a:p>
          <a:p>
            <a:r>
              <a:rPr lang="en-US" sz="2800" dirty="0"/>
              <a:t>  </a:t>
            </a:r>
            <a:r>
              <a:rPr lang="en-US" sz="2800" dirty="0" smtClean="0"/>
              <a:t>  person that requires it, of any support the UFS can offer</a:t>
            </a:r>
          </a:p>
          <a:p>
            <a:pPr marL="285750" indent="-285750">
              <a:buFont typeface="Wingdings" panose="05000000000000000000" pitchFamily="2" charset="2"/>
              <a:buChar char="q"/>
            </a:pPr>
            <a:r>
              <a:rPr lang="en-US" sz="2800" dirty="0" smtClean="0"/>
              <a:t>Inform and notify them of applicable institutional policies</a:t>
            </a:r>
          </a:p>
          <a:p>
            <a:pPr marL="285750" indent="-285750">
              <a:buFont typeface="Wingdings" panose="05000000000000000000" pitchFamily="2" charset="2"/>
              <a:buChar char="q"/>
            </a:pPr>
            <a:r>
              <a:rPr lang="en-US" sz="2800" dirty="0" smtClean="0"/>
              <a:t>Immediate measures to prevent / address retaliatory conduct from the</a:t>
            </a:r>
          </a:p>
          <a:p>
            <a:r>
              <a:rPr lang="en-US" sz="2800" dirty="0"/>
              <a:t> </a:t>
            </a:r>
            <a:r>
              <a:rPr lang="en-US" sz="2800" dirty="0" smtClean="0"/>
              <a:t>   perpetrator (suspension from work; no contact order)</a:t>
            </a:r>
          </a:p>
          <a:p>
            <a:pPr marL="285750" indent="-285750">
              <a:buFont typeface="Wingdings" panose="05000000000000000000" pitchFamily="2" charset="2"/>
              <a:buChar char="q"/>
            </a:pPr>
            <a:r>
              <a:rPr lang="en-US" sz="2800" dirty="0" smtClean="0"/>
              <a:t>Secure access to certain areas to protect evidence</a:t>
            </a:r>
          </a:p>
          <a:p>
            <a:pPr marL="285750" indent="-285750">
              <a:buFont typeface="Wingdings" panose="05000000000000000000" pitchFamily="2" charset="2"/>
              <a:buChar char="q"/>
            </a:pPr>
            <a:r>
              <a:rPr lang="en-US" sz="2800" dirty="0" smtClean="0"/>
              <a:t>If the victim is not willing to participate in the investigation or disciplinary</a:t>
            </a:r>
          </a:p>
          <a:p>
            <a:pPr>
              <a:tabLst>
                <a:tab pos="265113" algn="l"/>
              </a:tabLst>
            </a:pPr>
            <a:r>
              <a:rPr lang="en-US" sz="2800" dirty="0"/>
              <a:t> </a:t>
            </a:r>
            <a:r>
              <a:rPr lang="en-US" sz="2800" dirty="0" smtClean="0"/>
              <a:t>   process, the advisory panel must be notified</a:t>
            </a:r>
          </a:p>
          <a:p>
            <a:pPr marL="285750" indent="-285750">
              <a:buFont typeface="Wingdings" panose="05000000000000000000" pitchFamily="2" charset="2"/>
              <a:buChar char="q"/>
            </a:pPr>
            <a:r>
              <a:rPr lang="en-US" sz="2800" dirty="0" smtClean="0"/>
              <a:t>Composition of the </a:t>
            </a:r>
            <a:r>
              <a:rPr lang="en-US" sz="2800" dirty="0"/>
              <a:t>A</a:t>
            </a:r>
            <a:r>
              <a:rPr lang="en-US" sz="2800" dirty="0" smtClean="0"/>
              <a:t>dvisory Panel</a:t>
            </a:r>
            <a:endParaRPr lang="en-ZA" sz="2800" dirty="0"/>
          </a:p>
        </p:txBody>
      </p:sp>
    </p:spTree>
    <p:extLst>
      <p:ext uri="{BB962C8B-B14F-4D97-AF65-F5344CB8AC3E}">
        <p14:creationId xmlns:p14="http://schemas.microsoft.com/office/powerpoint/2010/main" val="290559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PROCEDURE</a:t>
            </a:r>
            <a:endParaRPr lang="en-ZA" dirty="0"/>
          </a:p>
        </p:txBody>
      </p:sp>
      <p:sp>
        <p:nvSpPr>
          <p:cNvPr id="3" name="TextBox 2"/>
          <p:cNvSpPr txBox="1"/>
          <p:nvPr/>
        </p:nvSpPr>
        <p:spPr>
          <a:xfrm>
            <a:off x="154236" y="1454227"/>
            <a:ext cx="11699913" cy="3108543"/>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Disciplinary procedure shall be in accordance with the UFS Disciplinary Policy </a:t>
            </a:r>
          </a:p>
          <a:p>
            <a:r>
              <a:rPr lang="en-US" sz="2800" dirty="0"/>
              <a:t> </a:t>
            </a:r>
            <a:r>
              <a:rPr lang="en-US" sz="2800" dirty="0" smtClean="0"/>
              <a:t>   and Procedure.</a:t>
            </a:r>
          </a:p>
          <a:p>
            <a:pPr marL="285750" indent="-285750">
              <a:buFont typeface="Wingdings" panose="05000000000000000000" pitchFamily="2" charset="2"/>
              <a:buChar char="q"/>
            </a:pPr>
            <a:r>
              <a:rPr lang="en-US" sz="2800" dirty="0" smtClean="0"/>
              <a:t>Process:</a:t>
            </a:r>
          </a:p>
          <a:p>
            <a:pPr marL="285750" indent="-285750">
              <a:buFont typeface="Wingdings" panose="05000000000000000000" pitchFamily="2" charset="2"/>
              <a:buChar char="q"/>
            </a:pPr>
            <a:r>
              <a:rPr lang="en-US" sz="2800" dirty="0" smtClean="0"/>
              <a:t>Reporting </a:t>
            </a:r>
          </a:p>
          <a:p>
            <a:pPr marL="742950" lvl="1" indent="-285750">
              <a:buFont typeface="Arial" panose="020B0604020202020204" pitchFamily="34" charset="0"/>
              <a:buChar char="•"/>
            </a:pPr>
            <a:r>
              <a:rPr lang="en-US" sz="2800" dirty="0" smtClean="0"/>
              <a:t>Informal process: Mediation</a:t>
            </a:r>
          </a:p>
          <a:p>
            <a:pPr marL="742950" lvl="1" indent="-285750">
              <a:buFont typeface="Arial" panose="020B0604020202020204" pitchFamily="34" charset="0"/>
              <a:buChar char="•"/>
            </a:pPr>
            <a:r>
              <a:rPr lang="en-US" sz="2800" dirty="0" smtClean="0"/>
              <a:t>Formal process: Based on the seriousness, merits and the conduct of the</a:t>
            </a:r>
          </a:p>
          <a:p>
            <a:pPr lvl="1"/>
            <a:r>
              <a:rPr lang="en-US" sz="2800" dirty="0"/>
              <a:t> </a:t>
            </a:r>
            <a:r>
              <a:rPr lang="en-US" sz="2800" dirty="0" smtClean="0"/>
              <a:t>     perpetrator</a:t>
            </a:r>
            <a:endParaRPr lang="en-ZA" sz="2800" dirty="0"/>
          </a:p>
        </p:txBody>
      </p:sp>
    </p:spTree>
    <p:extLst>
      <p:ext uri="{BB962C8B-B14F-4D97-AF65-F5344CB8AC3E}">
        <p14:creationId xmlns:p14="http://schemas.microsoft.com/office/powerpoint/2010/main" val="323674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PROCESS</a:t>
            </a:r>
            <a:endParaRPr lang="en-US" dirty="0"/>
          </a:p>
        </p:txBody>
      </p:sp>
      <p:sp>
        <p:nvSpPr>
          <p:cNvPr id="4" name="Rectangle 3"/>
          <p:cNvSpPr/>
          <p:nvPr/>
        </p:nvSpPr>
        <p:spPr>
          <a:xfrm>
            <a:off x="139337" y="1121009"/>
            <a:ext cx="11913326" cy="5786199"/>
          </a:xfrm>
          <a:prstGeom prst="rect">
            <a:avLst/>
          </a:prstGeom>
        </p:spPr>
        <p:txBody>
          <a:bodyPr wrap="square">
            <a:spAutoFit/>
          </a:bodyPr>
          <a:lstStyle/>
          <a:p>
            <a:pPr marL="285750" indent="-285750">
              <a:buFont typeface="Wingdings" panose="05000000000000000000" pitchFamily="2" charset="2"/>
              <a:buChar char="q"/>
            </a:pPr>
            <a:r>
              <a:rPr lang="en-US" sz="1600" dirty="0" smtClean="0"/>
              <a:t>Victim reports incident to HOD/Lecturer/Protection Services/HR</a:t>
            </a:r>
          </a:p>
          <a:p>
            <a:pPr marL="285750" indent="-285750">
              <a:buFont typeface="Wingdings" panose="05000000000000000000" pitchFamily="2" charset="2"/>
              <a:buChar char="q"/>
            </a:pPr>
            <a:r>
              <a:rPr lang="en-US" sz="1600" dirty="0" smtClean="0"/>
              <a:t>Investigation</a:t>
            </a:r>
          </a:p>
          <a:p>
            <a:pPr marL="285750" indent="-285750">
              <a:buFont typeface="Arial" panose="020B0604020202020204" pitchFamily="34" charset="0"/>
              <a:buChar char="•"/>
            </a:pPr>
            <a:r>
              <a:rPr lang="en-US" sz="1600" dirty="0" smtClean="0"/>
              <a:t>First point of contact to report incident to Mediator (investigating officer), appointed Mediators are: </a:t>
            </a:r>
          </a:p>
          <a:p>
            <a:pPr marL="742950" lvl="1" indent="-285750">
              <a:buFont typeface="Arial" panose="020B0604020202020204" pitchFamily="34" charset="0"/>
              <a:buChar char="•"/>
            </a:pPr>
            <a:r>
              <a:rPr lang="en-US" sz="1600" dirty="0" smtClean="0"/>
              <a:t>Janine Da Gama</a:t>
            </a:r>
          </a:p>
          <a:p>
            <a:pPr marL="742950" lvl="1" indent="-285750">
              <a:buFont typeface="Arial" panose="020B0604020202020204" pitchFamily="34" charset="0"/>
              <a:buChar char="•"/>
            </a:pPr>
            <a:r>
              <a:rPr lang="en-US" sz="1600" dirty="0" smtClean="0"/>
              <a:t>Ayanda Vani</a:t>
            </a:r>
          </a:p>
          <a:p>
            <a:pPr marL="285750" indent="-285750">
              <a:buFont typeface="Wingdings" panose="05000000000000000000" pitchFamily="2" charset="2"/>
              <a:buChar char="q"/>
            </a:pPr>
            <a:r>
              <a:rPr lang="en-US" sz="1600" dirty="0" smtClean="0"/>
              <a:t>Mediator to facilitate immediate support and interim interventions (precautionary suspension, counselling, restricting access and victim protection)</a:t>
            </a:r>
          </a:p>
          <a:p>
            <a:pPr marL="285750" indent="-285750">
              <a:buFont typeface="Wingdings" panose="05000000000000000000" pitchFamily="2" charset="2"/>
              <a:buChar char="q"/>
            </a:pPr>
            <a:r>
              <a:rPr lang="en-US" sz="1600" dirty="0" smtClean="0"/>
              <a:t>Written report to be submitted by Mediator (investigating officer) everyday of the first two days after incidents</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smtClean="0"/>
              <a:t>Willing Complainant                                </a:t>
            </a:r>
          </a:p>
          <a:p>
            <a:pPr marL="285750" indent="-285750">
              <a:buFont typeface="Arial" panose="020B0604020202020204" pitchFamily="34" charset="0"/>
              <a:buChar char="•"/>
            </a:pPr>
            <a:r>
              <a:rPr lang="en-US" sz="1600" dirty="0" smtClean="0"/>
              <a:t>Normal process to be followed </a:t>
            </a:r>
          </a:p>
          <a:p>
            <a:pPr marL="285750" indent="-285750">
              <a:buFont typeface="Arial" panose="020B0604020202020204" pitchFamily="34" charset="0"/>
              <a:buChar char="•"/>
            </a:pPr>
            <a:r>
              <a:rPr lang="en-US" sz="1600" dirty="0" smtClean="0"/>
              <a:t>Informal process led by Mediator</a:t>
            </a:r>
            <a:r>
              <a:rPr lang="en-US" sz="1600" dirty="0"/>
              <a:t> </a:t>
            </a:r>
            <a:r>
              <a:rPr lang="en-US" sz="1600" dirty="0" smtClean="0"/>
              <a:t>- if parties agree</a:t>
            </a:r>
          </a:p>
          <a:p>
            <a:pPr marL="285750" indent="-285750">
              <a:buFont typeface="Arial" panose="020B0604020202020204" pitchFamily="34" charset="0"/>
              <a:buChar char="•"/>
            </a:pPr>
            <a:r>
              <a:rPr lang="en-US" sz="1600" dirty="0" smtClean="0"/>
              <a:t>Mediator to write a report to ERM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Report to indicate if parties refuse and/or if informal process fails or if formal process should be followed</a:t>
            </a:r>
          </a:p>
          <a:p>
            <a:pPr marL="285750" indent="-285750">
              <a:buFont typeface="Arial" panose="020B0604020202020204" pitchFamily="34" charset="0"/>
              <a:buChar char="•"/>
            </a:pPr>
            <a:r>
              <a:rPr lang="en-US" sz="1600" dirty="0" smtClean="0"/>
              <a:t>Possible further investigation subject to recommendation by mediator </a:t>
            </a:r>
          </a:p>
          <a:p>
            <a:pPr marL="285750" indent="-285750">
              <a:buFont typeface="Arial" panose="020B0604020202020204" pitchFamily="34" charset="0"/>
              <a:buChar char="•"/>
            </a:pPr>
            <a:r>
              <a:rPr lang="en-US" sz="1600" dirty="0" smtClean="0"/>
              <a:t>Formal Process: Disciplinary Hearing: testimony required                            </a:t>
            </a:r>
          </a:p>
          <a:p>
            <a:pPr marL="285750" indent="-285750">
              <a:buFont typeface="Arial" panose="020B0604020202020204" pitchFamily="34" charset="0"/>
              <a:buChar char="•"/>
            </a:pPr>
            <a:endParaRPr lang="en-US" sz="1600" dirty="0"/>
          </a:p>
          <a:p>
            <a:pPr marL="285750" indent="-285750">
              <a:buFont typeface="Wingdings" panose="05000000000000000000" pitchFamily="2" charset="2"/>
              <a:buChar char="q"/>
            </a:pPr>
            <a:r>
              <a:rPr lang="en-US" sz="1600" dirty="0" smtClean="0"/>
              <a:t>Unwilling Complainant/ Confidential complaint                                </a:t>
            </a:r>
            <a:endParaRPr lang="en-US" sz="1600" dirty="0"/>
          </a:p>
          <a:p>
            <a:pPr marL="285750" indent="-285750">
              <a:buFont typeface="Arial" panose="020B0604020202020204" pitchFamily="34" charset="0"/>
              <a:buChar char="•"/>
            </a:pPr>
            <a:r>
              <a:rPr lang="en-US" sz="1600" dirty="0" smtClean="0"/>
              <a:t>To be referred to advisory panel for recommendation</a:t>
            </a:r>
            <a:endParaRPr lang="en-US" sz="1600" dirty="0"/>
          </a:p>
          <a:p>
            <a:pPr marL="285750" indent="-285750">
              <a:buFont typeface="Arial" panose="020B0604020202020204" pitchFamily="34" charset="0"/>
              <a:buChar char="•"/>
            </a:pPr>
            <a:r>
              <a:rPr lang="en-US" sz="1600" dirty="0" smtClean="0"/>
              <a:t>Possible further investigation </a:t>
            </a:r>
          </a:p>
          <a:p>
            <a:pPr marL="285750" indent="-285750">
              <a:buFont typeface="Arial" panose="020B0604020202020204" pitchFamily="34" charset="0"/>
              <a:buChar char="•"/>
            </a:pPr>
            <a:r>
              <a:rPr lang="en-US" sz="1600" dirty="0" smtClean="0"/>
              <a:t>Matter to be closed by form of a report             </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1406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A719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ZA" dirty="0" smtClean="0"/>
              <a:t>PURPOSE OF THE WORKSHOP</a:t>
            </a:r>
            <a:endParaRPr lang="en-ZA" dirty="0"/>
          </a:p>
        </p:txBody>
      </p:sp>
      <p:sp>
        <p:nvSpPr>
          <p:cNvPr id="4" name="TextBox 3"/>
          <p:cNvSpPr txBox="1"/>
          <p:nvPr/>
        </p:nvSpPr>
        <p:spPr>
          <a:xfrm>
            <a:off x="396606" y="1685581"/>
            <a:ext cx="10014333" cy="4247317"/>
          </a:xfrm>
          <a:prstGeom prst="rect">
            <a:avLst/>
          </a:prstGeom>
          <a:noFill/>
        </p:spPr>
        <p:txBody>
          <a:bodyPr wrap="square" rtlCol="0">
            <a:spAutoFit/>
          </a:bodyPr>
          <a:lstStyle/>
          <a:p>
            <a:pPr marL="285750" indent="-285750">
              <a:buFont typeface="Arial" panose="020B0604020202020204" pitchFamily="34" charset="0"/>
              <a:buChar char="•"/>
            </a:pPr>
            <a:r>
              <a:rPr lang="en-US" sz="5400" dirty="0" smtClean="0"/>
              <a:t>Awareness</a:t>
            </a:r>
          </a:p>
          <a:p>
            <a:pPr marL="285750" indent="-285750">
              <a:buFont typeface="Arial" panose="020B0604020202020204" pitchFamily="34" charset="0"/>
              <a:buChar char="•"/>
            </a:pPr>
            <a:endParaRPr lang="en-US" sz="5400" dirty="0"/>
          </a:p>
          <a:p>
            <a:pPr marL="285750" indent="-285750">
              <a:buFont typeface="Arial" panose="020B0604020202020204" pitchFamily="34" charset="0"/>
              <a:buChar char="•"/>
            </a:pPr>
            <a:r>
              <a:rPr lang="en-US" sz="5400" dirty="0" smtClean="0"/>
              <a:t>Ensure compliance</a:t>
            </a:r>
          </a:p>
          <a:p>
            <a:pPr marL="285750" indent="-285750">
              <a:buFont typeface="Arial" panose="020B0604020202020204" pitchFamily="34" charset="0"/>
              <a:buChar char="•"/>
            </a:pPr>
            <a:endParaRPr lang="en-US" sz="5400" dirty="0"/>
          </a:p>
          <a:p>
            <a:pPr marL="285750" indent="-285750">
              <a:buFont typeface="Arial" panose="020B0604020202020204" pitchFamily="34" charset="0"/>
              <a:buChar char="•"/>
            </a:pPr>
            <a:r>
              <a:rPr lang="en-US" sz="5400" dirty="0" smtClean="0"/>
              <a:t>No tolerance approach</a:t>
            </a:r>
            <a:endParaRPr lang="en-ZA" sz="5400" dirty="0"/>
          </a:p>
        </p:txBody>
      </p:sp>
    </p:spTree>
    <p:extLst>
      <p:ext uri="{BB962C8B-B14F-4D97-AF65-F5344CB8AC3E}">
        <p14:creationId xmlns:p14="http://schemas.microsoft.com/office/powerpoint/2010/main" val="54337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AND CIVIL CHARGES</a:t>
            </a:r>
            <a:endParaRPr lang="en-ZA" dirty="0"/>
          </a:p>
        </p:txBody>
      </p:sp>
      <p:sp>
        <p:nvSpPr>
          <p:cNvPr id="3" name="TextBox 2"/>
          <p:cNvSpPr txBox="1"/>
          <p:nvPr/>
        </p:nvSpPr>
        <p:spPr>
          <a:xfrm>
            <a:off x="0" y="1312582"/>
            <a:ext cx="11942285" cy="440120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Victims in private capacity, can lay criminal charges and institute civil action</a:t>
            </a:r>
          </a:p>
          <a:p>
            <a:r>
              <a:rPr lang="en-US" sz="2800" dirty="0"/>
              <a:t> </a:t>
            </a:r>
            <a:r>
              <a:rPr lang="en-US" sz="2800" dirty="0" smtClean="0"/>
              <a:t>   against the perpetrator.</a:t>
            </a:r>
          </a:p>
          <a:p>
            <a:endParaRPr lang="en-US" sz="2800" dirty="0"/>
          </a:p>
          <a:p>
            <a:pPr marL="285750" indent="-285750">
              <a:buFont typeface="Wingdings" panose="05000000000000000000" pitchFamily="2" charset="2"/>
              <a:buChar char="q"/>
            </a:pPr>
            <a:r>
              <a:rPr lang="en-US" sz="2800" dirty="0" smtClean="0"/>
              <a:t>Vicarious liability of the UFS. </a:t>
            </a:r>
          </a:p>
          <a:p>
            <a:pPr marL="457200" indent="-457200">
              <a:buFont typeface="Arial" panose="020B0604020202020204" pitchFamily="34" charset="0"/>
              <a:buChar char="•"/>
            </a:pPr>
            <a:r>
              <a:rPr lang="en-US" sz="2800" dirty="0" smtClean="0"/>
              <a:t>Line Manager must immediately act on sexual harassment complaints</a:t>
            </a:r>
          </a:p>
          <a:p>
            <a:pPr marL="457200" indent="-457200">
              <a:buFont typeface="Arial" panose="020B0604020202020204" pitchFamily="34" charset="0"/>
              <a:buChar char="•"/>
            </a:pPr>
            <a:r>
              <a:rPr lang="en-US" sz="2800" dirty="0" smtClean="0"/>
              <a:t>If ignored severe implications for employer</a:t>
            </a:r>
          </a:p>
          <a:p>
            <a:pPr marL="457200" indent="-457200">
              <a:buFont typeface="Arial" panose="020B0604020202020204" pitchFamily="34" charset="0"/>
              <a:buChar char="•"/>
            </a:pPr>
            <a:r>
              <a:rPr lang="en-US" sz="2800" dirty="0" smtClean="0"/>
              <a:t>Can result in constructive unfair dismissal </a:t>
            </a:r>
          </a:p>
          <a:p>
            <a:pPr marL="457200" indent="-457200">
              <a:buFont typeface="Arial" panose="020B0604020202020204" pitchFamily="34" charset="0"/>
              <a:buChar char="•"/>
            </a:pPr>
            <a:r>
              <a:rPr lang="en-US" sz="2800" dirty="0" smtClean="0"/>
              <a:t>Complainant can issue civil claim against UFS in terms of Sec 60 of EEA, if harassment was reported and not acted upon by employer</a:t>
            </a:r>
          </a:p>
          <a:p>
            <a:pPr marL="457200" indent="-457200">
              <a:buFont typeface="Arial" panose="020B0604020202020204" pitchFamily="34" charset="0"/>
              <a:buChar char="•"/>
            </a:pPr>
            <a:endParaRPr lang="en-ZA" sz="2800" dirty="0"/>
          </a:p>
        </p:txBody>
      </p:sp>
    </p:spTree>
    <p:extLst>
      <p:ext uri="{BB962C8B-B14F-4D97-AF65-F5344CB8AC3E}">
        <p14:creationId xmlns:p14="http://schemas.microsoft.com/office/powerpoint/2010/main" val="212203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ERM CONTACT DETAILS </a:t>
            </a:r>
            <a:endParaRPr lang="en-US" dirty="0"/>
          </a:p>
        </p:txBody>
      </p:sp>
      <p:sp>
        <p:nvSpPr>
          <p:cNvPr id="3" name="Rectangle 2"/>
          <p:cNvSpPr/>
          <p:nvPr/>
        </p:nvSpPr>
        <p:spPr>
          <a:xfrm>
            <a:off x="91440" y="1121009"/>
            <a:ext cx="8974183" cy="5632311"/>
          </a:xfrm>
          <a:prstGeom prst="rect">
            <a:avLst/>
          </a:prstGeom>
        </p:spPr>
        <p:txBody>
          <a:bodyPr wrap="square">
            <a:spAutoFit/>
          </a:bodyPr>
          <a:lstStyle/>
          <a:p>
            <a:pPr marL="285750" lvl="0" indent="-285750">
              <a:buFont typeface="Wingdings" panose="05000000000000000000" pitchFamily="2" charset="2"/>
              <a:buChar char="q"/>
            </a:pPr>
            <a:r>
              <a:rPr lang="en-US" sz="2400" dirty="0">
                <a:solidFill>
                  <a:prstClr val="black"/>
                </a:solidFill>
              </a:rPr>
              <a:t>Marguarite Von Wielligh</a:t>
            </a:r>
          </a:p>
          <a:p>
            <a:pPr marL="742950" lvl="1" indent="-285750">
              <a:buFont typeface="Wingdings" panose="05000000000000000000" pitchFamily="2" charset="2"/>
              <a:buChar char="Ø"/>
            </a:pPr>
            <a:r>
              <a:rPr lang="en-US" sz="2400" dirty="0">
                <a:solidFill>
                  <a:prstClr val="black"/>
                </a:solidFill>
              </a:rPr>
              <a:t>Email Address: </a:t>
            </a:r>
            <a:r>
              <a:rPr lang="en-US" sz="2400" dirty="0">
                <a:solidFill>
                  <a:prstClr val="black"/>
                </a:solidFill>
                <a:hlinkClick r:id="rId2"/>
              </a:rPr>
              <a:t>vonwiellighm@ufs.ac.za</a:t>
            </a:r>
            <a:endParaRPr lang="en-US" sz="2400" dirty="0">
              <a:solidFill>
                <a:prstClr val="black"/>
              </a:solidFill>
            </a:endParaRPr>
          </a:p>
          <a:p>
            <a:pPr marL="742950" lvl="1" indent="-285750">
              <a:buFont typeface="Wingdings" panose="05000000000000000000" pitchFamily="2" charset="2"/>
              <a:buChar char="Ø"/>
            </a:pPr>
            <a:r>
              <a:rPr lang="en-US" sz="2400" dirty="0">
                <a:solidFill>
                  <a:prstClr val="black"/>
                </a:solidFill>
              </a:rPr>
              <a:t>Contact number: 051 401 7716</a:t>
            </a:r>
          </a:p>
          <a:p>
            <a:pPr lvl="1"/>
            <a:endParaRPr lang="en-US" sz="2400" dirty="0">
              <a:solidFill>
                <a:prstClr val="black"/>
              </a:solidFill>
            </a:endParaRPr>
          </a:p>
          <a:p>
            <a:pPr marL="285750" lvl="0" indent="-285750">
              <a:buFont typeface="Wingdings" panose="05000000000000000000" pitchFamily="2" charset="2"/>
              <a:buChar char="q"/>
            </a:pPr>
            <a:r>
              <a:rPr lang="en-US" sz="2400" dirty="0">
                <a:solidFill>
                  <a:prstClr val="black"/>
                </a:solidFill>
              </a:rPr>
              <a:t>David Mocwana</a:t>
            </a:r>
          </a:p>
          <a:p>
            <a:pPr marL="742950" lvl="1" indent="-285750">
              <a:buFont typeface="Wingdings" panose="05000000000000000000" pitchFamily="2" charset="2"/>
              <a:buChar char="Ø"/>
            </a:pPr>
            <a:r>
              <a:rPr lang="en-US" sz="2400" dirty="0">
                <a:solidFill>
                  <a:prstClr val="black"/>
                </a:solidFill>
              </a:rPr>
              <a:t>Email Address: </a:t>
            </a:r>
            <a:r>
              <a:rPr lang="en-US" sz="2400" dirty="0">
                <a:solidFill>
                  <a:prstClr val="black"/>
                </a:solidFill>
                <a:hlinkClick r:id="rId3"/>
              </a:rPr>
              <a:t>mocwanacd@ufs.ac.za</a:t>
            </a:r>
            <a:endParaRPr lang="en-US" sz="2400" dirty="0">
              <a:solidFill>
                <a:prstClr val="black"/>
              </a:solidFill>
            </a:endParaRPr>
          </a:p>
          <a:p>
            <a:pPr marL="742950" lvl="1" indent="-285750">
              <a:buFont typeface="Wingdings" panose="05000000000000000000" pitchFamily="2" charset="2"/>
              <a:buChar char="Ø"/>
            </a:pPr>
            <a:r>
              <a:rPr lang="en-US" sz="2400" dirty="0">
                <a:solidFill>
                  <a:prstClr val="black"/>
                </a:solidFill>
              </a:rPr>
              <a:t>Contact number: 051 401 3110</a:t>
            </a:r>
          </a:p>
          <a:p>
            <a:pPr marL="742950" lvl="1" indent="-285750">
              <a:buFont typeface="Wingdings" panose="05000000000000000000" pitchFamily="2" charset="2"/>
              <a:buChar char="Ø"/>
            </a:pPr>
            <a:endParaRPr lang="en-US" sz="2400" dirty="0">
              <a:solidFill>
                <a:prstClr val="black"/>
              </a:solidFill>
            </a:endParaRPr>
          </a:p>
          <a:p>
            <a:pPr marL="285750" lvl="0" indent="-285750">
              <a:buFont typeface="Wingdings" panose="05000000000000000000" pitchFamily="2" charset="2"/>
              <a:buChar char="q"/>
            </a:pPr>
            <a:r>
              <a:rPr lang="en-US" sz="2400" dirty="0">
                <a:solidFill>
                  <a:prstClr val="black"/>
                </a:solidFill>
              </a:rPr>
              <a:t>Janine Da Gama</a:t>
            </a:r>
          </a:p>
          <a:p>
            <a:pPr marL="742950" lvl="1" indent="-285750">
              <a:buFont typeface="Wingdings" panose="05000000000000000000" pitchFamily="2" charset="2"/>
              <a:buChar char="Ø"/>
            </a:pPr>
            <a:r>
              <a:rPr lang="en-US" sz="2400" dirty="0">
                <a:solidFill>
                  <a:prstClr val="black"/>
                </a:solidFill>
              </a:rPr>
              <a:t>Email Address: </a:t>
            </a:r>
            <a:r>
              <a:rPr lang="en-US" sz="2400" dirty="0">
                <a:solidFill>
                  <a:prstClr val="black"/>
                </a:solidFill>
                <a:hlinkClick r:id="rId4"/>
              </a:rPr>
              <a:t>dagamajy@ufs.ac.za</a:t>
            </a:r>
            <a:endParaRPr lang="en-US" sz="2400" dirty="0">
              <a:solidFill>
                <a:prstClr val="black"/>
              </a:solidFill>
            </a:endParaRPr>
          </a:p>
          <a:p>
            <a:pPr marL="742950" lvl="1" indent="-285750">
              <a:buFont typeface="Wingdings" panose="05000000000000000000" pitchFamily="2" charset="2"/>
              <a:buChar char="Ø"/>
            </a:pPr>
            <a:r>
              <a:rPr lang="en-US" sz="2400" dirty="0">
                <a:solidFill>
                  <a:prstClr val="black"/>
                </a:solidFill>
              </a:rPr>
              <a:t>Contact number: 051 401 9012</a:t>
            </a:r>
          </a:p>
          <a:p>
            <a:pPr marL="742950" lvl="1" indent="-285750">
              <a:buFont typeface="Wingdings" panose="05000000000000000000" pitchFamily="2" charset="2"/>
              <a:buChar char="Ø"/>
            </a:pPr>
            <a:endParaRPr lang="en-US" sz="2400" dirty="0">
              <a:solidFill>
                <a:prstClr val="black"/>
              </a:solidFill>
            </a:endParaRPr>
          </a:p>
          <a:p>
            <a:pPr marL="285750" lvl="0" indent="-285750">
              <a:buFont typeface="Wingdings" panose="05000000000000000000" pitchFamily="2" charset="2"/>
              <a:buChar char="q"/>
            </a:pPr>
            <a:r>
              <a:rPr lang="en-US" sz="2400" dirty="0">
                <a:solidFill>
                  <a:prstClr val="black"/>
                </a:solidFill>
              </a:rPr>
              <a:t>Ayanda Vani</a:t>
            </a:r>
          </a:p>
          <a:p>
            <a:pPr marL="742950" lvl="1" indent="-285750">
              <a:buFont typeface="Wingdings" panose="05000000000000000000" pitchFamily="2" charset="2"/>
              <a:buChar char="Ø"/>
            </a:pPr>
            <a:r>
              <a:rPr lang="en-US" sz="2400" dirty="0">
                <a:solidFill>
                  <a:prstClr val="black"/>
                </a:solidFill>
              </a:rPr>
              <a:t>Email Address: </a:t>
            </a:r>
            <a:r>
              <a:rPr lang="en-US" sz="2400" dirty="0">
                <a:solidFill>
                  <a:prstClr val="black"/>
                </a:solidFill>
                <a:hlinkClick r:id="rId5"/>
              </a:rPr>
              <a:t>vaniap@ufs.ac.za</a:t>
            </a:r>
            <a:endParaRPr lang="en-US" sz="2400" dirty="0">
              <a:solidFill>
                <a:prstClr val="black"/>
              </a:solidFill>
            </a:endParaRPr>
          </a:p>
          <a:p>
            <a:pPr marL="742950" lvl="1" indent="-285750">
              <a:buFont typeface="Wingdings" panose="05000000000000000000" pitchFamily="2" charset="2"/>
              <a:buChar char="Ø"/>
            </a:pPr>
            <a:r>
              <a:rPr lang="en-US" sz="2400" dirty="0">
                <a:solidFill>
                  <a:prstClr val="black"/>
                </a:solidFill>
              </a:rPr>
              <a:t>Contact number: 051 401 9434</a:t>
            </a:r>
          </a:p>
        </p:txBody>
      </p:sp>
    </p:spTree>
    <p:extLst>
      <p:ext uri="{BB962C8B-B14F-4D97-AF65-F5344CB8AC3E}">
        <p14:creationId xmlns:p14="http://schemas.microsoft.com/office/powerpoint/2010/main" val="201314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62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A719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cap="none" dirty="0" smtClean="0"/>
              <a:t>WHY POLICY ON SEXUAL </a:t>
            </a:r>
            <a:r>
              <a:rPr lang="en-US" cap="none" dirty="0"/>
              <a:t>HARASSMENT, SEXUAL MISCONDUCT AND SEXUAL VIOLENCE POLICY?</a:t>
            </a:r>
            <a:endParaRPr lang="en-ZA" dirty="0"/>
          </a:p>
        </p:txBody>
      </p:sp>
      <p:sp>
        <p:nvSpPr>
          <p:cNvPr id="5" name="TextBox 4"/>
          <p:cNvSpPr txBox="1"/>
          <p:nvPr/>
        </p:nvSpPr>
        <p:spPr>
          <a:xfrm>
            <a:off x="209320" y="1531345"/>
            <a:ext cx="10774497" cy="5078313"/>
          </a:xfrm>
          <a:prstGeom prst="rect">
            <a:avLst/>
          </a:prstGeom>
          <a:noFill/>
        </p:spPr>
        <p:txBody>
          <a:bodyPr wrap="square" rtlCol="0">
            <a:spAutoFit/>
          </a:bodyPr>
          <a:lstStyle/>
          <a:p>
            <a:pPr marL="342900" indent="-342900">
              <a:buFont typeface="Wingdings" panose="05000000000000000000" pitchFamily="2" charset="2"/>
              <a:buChar char="q"/>
            </a:pPr>
            <a:r>
              <a:rPr lang="en-US" sz="3600" dirty="0" smtClean="0"/>
              <a:t>UFS believes in the principles of human dignity</a:t>
            </a:r>
          </a:p>
          <a:p>
            <a:pPr marL="342900" indent="-342900">
              <a:buFont typeface="Wingdings" panose="05000000000000000000" pitchFamily="2" charset="2"/>
              <a:buChar char="q"/>
            </a:pPr>
            <a:r>
              <a:rPr lang="en-US" sz="3600" dirty="0" smtClean="0"/>
              <a:t>Ensure a safe working environment</a:t>
            </a:r>
          </a:p>
          <a:p>
            <a:pPr marL="342900" indent="-342900">
              <a:buFont typeface="Wingdings" panose="05000000000000000000" pitchFamily="2" charset="2"/>
              <a:buChar char="q"/>
            </a:pPr>
            <a:r>
              <a:rPr lang="en-US" sz="3600" dirty="0" smtClean="0"/>
              <a:t>Common understanding amongst UFS community</a:t>
            </a:r>
          </a:p>
          <a:p>
            <a:pPr marL="342900" indent="-342900">
              <a:buFont typeface="Wingdings" panose="05000000000000000000" pitchFamily="2" charset="2"/>
              <a:buChar char="q"/>
            </a:pPr>
            <a:r>
              <a:rPr lang="en-US" sz="3600" dirty="0" smtClean="0"/>
              <a:t>Appropriate and applicable information is known by staff</a:t>
            </a:r>
          </a:p>
          <a:p>
            <a:pPr marL="342900" indent="-342900">
              <a:buFont typeface="Wingdings" panose="05000000000000000000" pitchFamily="2" charset="2"/>
              <a:buChar char="q"/>
            </a:pPr>
            <a:r>
              <a:rPr lang="en-US" sz="3600" dirty="0" smtClean="0"/>
              <a:t>Support for the victims</a:t>
            </a:r>
          </a:p>
          <a:p>
            <a:pPr marL="342900" indent="-342900">
              <a:buFont typeface="Wingdings" panose="05000000000000000000" pitchFamily="2" charset="2"/>
              <a:buChar char="q"/>
            </a:pPr>
            <a:r>
              <a:rPr lang="en-US" sz="3600" dirty="0" smtClean="0"/>
              <a:t>Clarify disciplinary procedures for perpetrators</a:t>
            </a:r>
          </a:p>
          <a:p>
            <a:pPr marL="342900" indent="-342900">
              <a:buFont typeface="Wingdings" panose="05000000000000000000" pitchFamily="2" charset="2"/>
              <a:buChar char="q"/>
            </a:pPr>
            <a:r>
              <a:rPr lang="en-US" sz="3600" dirty="0"/>
              <a:t>I</a:t>
            </a:r>
            <a:r>
              <a:rPr lang="en-US" sz="3600" dirty="0" smtClean="0"/>
              <a:t>nstitutional accountability (vicarious liability)</a:t>
            </a:r>
            <a:r>
              <a:rPr lang="en-ZA" sz="3600" dirty="0"/>
              <a:t> </a:t>
            </a:r>
            <a:r>
              <a:rPr lang="en-ZA" sz="3600" dirty="0" smtClean="0"/>
              <a:t>Sec 60 EEA</a:t>
            </a:r>
            <a:endParaRPr lang="en-US" sz="3600" dirty="0" smtClean="0"/>
          </a:p>
        </p:txBody>
      </p:sp>
    </p:spTree>
    <p:extLst>
      <p:ext uri="{BB962C8B-B14F-4D97-AF65-F5344CB8AC3E}">
        <p14:creationId xmlns:p14="http://schemas.microsoft.com/office/powerpoint/2010/main" val="326457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ZA" dirty="0"/>
          </a:p>
        </p:txBody>
      </p:sp>
      <p:sp>
        <p:nvSpPr>
          <p:cNvPr id="3" name="Rectangle 2"/>
          <p:cNvSpPr/>
          <p:nvPr/>
        </p:nvSpPr>
        <p:spPr>
          <a:xfrm>
            <a:off x="0" y="1121009"/>
            <a:ext cx="10833253" cy="6001643"/>
          </a:xfrm>
          <a:prstGeom prst="rect">
            <a:avLst/>
          </a:prstGeom>
        </p:spPr>
        <p:txBody>
          <a:bodyPr wrap="square">
            <a:spAutoFit/>
          </a:bodyPr>
          <a:lstStyle/>
          <a:p>
            <a:pPr marL="342900" indent="-342900">
              <a:buFont typeface="Wingdings" panose="05000000000000000000" pitchFamily="2" charset="2"/>
              <a:buChar char="q"/>
            </a:pPr>
            <a:r>
              <a:rPr lang="en-ZA" sz="2800" dirty="0"/>
              <a:t>This policy prohibits sexual harassment, sexual misconduct and sexual violence involving students and staff of the UFS both on-campus and </a:t>
            </a:r>
            <a:r>
              <a:rPr lang="en-ZA" sz="2800" dirty="0" smtClean="0"/>
              <a:t>off-campus.</a:t>
            </a:r>
          </a:p>
          <a:p>
            <a:pPr marL="342900" indent="-342900">
              <a:buFont typeface="Wingdings" panose="05000000000000000000" pitchFamily="2" charset="2"/>
              <a:buChar char="q"/>
            </a:pPr>
            <a:r>
              <a:rPr lang="en-ZA" sz="2800" dirty="0"/>
              <a:t>T</a:t>
            </a:r>
            <a:r>
              <a:rPr lang="en-ZA" sz="2800" dirty="0" smtClean="0"/>
              <a:t>he </a:t>
            </a:r>
            <a:r>
              <a:rPr lang="en-ZA" sz="2800" dirty="0"/>
              <a:t>policy recognises that perpetrators and victims of sexual harassment, sexual misconduct and sexual violence may include the following members of the University community: </a:t>
            </a:r>
          </a:p>
          <a:p>
            <a:pPr marL="742950" lvl="1" indent="-285750">
              <a:buFont typeface="Arial" panose="020B0604020202020204" pitchFamily="34" charset="0"/>
              <a:buChar char="•"/>
            </a:pPr>
            <a:r>
              <a:rPr lang="en-ZA" sz="2800" dirty="0"/>
              <a:t>Job </a:t>
            </a:r>
            <a:r>
              <a:rPr lang="en-ZA" sz="2800" dirty="0" smtClean="0"/>
              <a:t>applicants</a:t>
            </a:r>
            <a:endParaRPr lang="en-ZA" sz="2800" dirty="0"/>
          </a:p>
          <a:p>
            <a:pPr marL="742950" lvl="1" indent="-285750">
              <a:buFont typeface="Arial" panose="020B0604020202020204" pitchFamily="34" charset="0"/>
              <a:buChar char="•"/>
            </a:pPr>
            <a:r>
              <a:rPr lang="en-ZA" sz="2800" dirty="0" smtClean="0"/>
              <a:t>Clients</a:t>
            </a:r>
            <a:endParaRPr lang="en-ZA" sz="2800" dirty="0"/>
          </a:p>
          <a:p>
            <a:pPr marL="742950" lvl="1" indent="-285750">
              <a:buFont typeface="Arial" panose="020B0604020202020204" pitchFamily="34" charset="0"/>
              <a:buChar char="•"/>
            </a:pPr>
            <a:r>
              <a:rPr lang="en-ZA" sz="2800" dirty="0" smtClean="0"/>
              <a:t>Suppliers and Contractors</a:t>
            </a:r>
            <a:endParaRPr lang="en-ZA" sz="2800" dirty="0"/>
          </a:p>
          <a:p>
            <a:pPr marL="742950" lvl="1" indent="-285750">
              <a:buFont typeface="Arial" panose="020B0604020202020204" pitchFamily="34" charset="0"/>
              <a:buChar char="•"/>
            </a:pPr>
            <a:r>
              <a:rPr lang="en-ZA" sz="2800" dirty="0" smtClean="0"/>
              <a:t>Employees </a:t>
            </a:r>
            <a:endParaRPr lang="en-ZA" sz="2800" dirty="0"/>
          </a:p>
          <a:p>
            <a:pPr marL="742950" lvl="1" indent="-285750">
              <a:buFont typeface="Arial" panose="020B0604020202020204" pitchFamily="34" charset="0"/>
              <a:buChar char="•"/>
            </a:pPr>
            <a:r>
              <a:rPr lang="en-ZA" sz="2800" dirty="0"/>
              <a:t>Members of </a:t>
            </a:r>
            <a:r>
              <a:rPr lang="en-ZA" sz="2800" dirty="0" smtClean="0"/>
              <a:t>Council</a:t>
            </a:r>
            <a:endParaRPr lang="en-ZA" sz="2800" dirty="0"/>
          </a:p>
          <a:p>
            <a:pPr marL="742950" lvl="1" indent="-285750">
              <a:buFont typeface="Arial" panose="020B0604020202020204" pitchFamily="34" charset="0"/>
              <a:buChar char="•"/>
            </a:pPr>
            <a:r>
              <a:rPr lang="en-ZA" sz="2800" dirty="0"/>
              <a:t>University </a:t>
            </a:r>
            <a:r>
              <a:rPr lang="en-ZA" sz="2800" dirty="0" smtClean="0"/>
              <a:t>invitees and</a:t>
            </a:r>
          </a:p>
          <a:p>
            <a:pPr marL="742950" lvl="1" indent="-285750">
              <a:buFont typeface="Arial" panose="020B0604020202020204" pitchFamily="34" charset="0"/>
              <a:buChar char="•"/>
            </a:pPr>
            <a:r>
              <a:rPr lang="en-ZA" sz="2800" dirty="0" smtClean="0"/>
              <a:t>Other stakeholders </a:t>
            </a:r>
            <a:endParaRPr lang="en-ZA" sz="2800" dirty="0"/>
          </a:p>
          <a:p>
            <a:pPr lvl="1"/>
            <a:endParaRPr lang="en-ZA" sz="2000" dirty="0"/>
          </a:p>
        </p:txBody>
      </p:sp>
    </p:spTree>
    <p:extLst>
      <p:ext uri="{BB962C8B-B14F-4D97-AF65-F5344CB8AC3E}">
        <p14:creationId xmlns:p14="http://schemas.microsoft.com/office/powerpoint/2010/main" val="328855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POLICY</a:t>
            </a:r>
            <a:endParaRPr lang="en-ZA" dirty="0"/>
          </a:p>
        </p:txBody>
      </p:sp>
      <p:sp>
        <p:nvSpPr>
          <p:cNvPr id="4" name="TextBox 3"/>
          <p:cNvSpPr txBox="1"/>
          <p:nvPr/>
        </p:nvSpPr>
        <p:spPr>
          <a:xfrm>
            <a:off x="187287" y="1410159"/>
            <a:ext cx="6213513" cy="3785652"/>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Employees: any person who is employed</a:t>
            </a:r>
          </a:p>
          <a:p>
            <a:pPr marL="800100" lvl="1" indent="-342900">
              <a:buFont typeface="Arial" panose="020B0604020202020204" pitchFamily="34" charset="0"/>
              <a:buChar char="•"/>
            </a:pPr>
            <a:r>
              <a:rPr lang="en-US" sz="2400" dirty="0" smtClean="0"/>
              <a:t>Academics</a:t>
            </a:r>
          </a:p>
          <a:p>
            <a:pPr marL="800100" lvl="1" indent="-342900">
              <a:buFont typeface="Arial" panose="020B0604020202020204" pitchFamily="34" charset="0"/>
              <a:buChar char="•"/>
            </a:pPr>
            <a:r>
              <a:rPr lang="en-US" sz="2400" dirty="0" smtClean="0"/>
              <a:t>Support</a:t>
            </a:r>
          </a:p>
          <a:p>
            <a:pPr marL="800100" lvl="1" indent="-342900">
              <a:buFont typeface="Arial" panose="020B0604020202020204" pitchFamily="34" charset="0"/>
              <a:buChar char="•"/>
            </a:pPr>
            <a:r>
              <a:rPr lang="en-US" sz="2400" dirty="0" smtClean="0"/>
              <a:t>Permanently</a:t>
            </a:r>
          </a:p>
          <a:p>
            <a:pPr marL="800100" lvl="1" indent="-342900">
              <a:buFont typeface="Arial" panose="020B0604020202020204" pitchFamily="34" charset="0"/>
              <a:buChar char="•"/>
            </a:pPr>
            <a:r>
              <a:rPr lang="en-US" sz="2400" dirty="0" smtClean="0"/>
              <a:t>Temporarily</a:t>
            </a:r>
          </a:p>
          <a:p>
            <a:pPr marL="800100" lvl="1" indent="-342900">
              <a:buFont typeface="Arial" panose="020B0604020202020204" pitchFamily="34" charset="0"/>
              <a:buChar char="•"/>
            </a:pPr>
            <a:r>
              <a:rPr lang="en-US" sz="2400" dirty="0" smtClean="0"/>
              <a:t>Part time</a:t>
            </a:r>
          </a:p>
          <a:p>
            <a:pPr marL="800100" lvl="1" indent="-342900">
              <a:buFont typeface="Arial" panose="020B0604020202020204" pitchFamily="34" charset="0"/>
              <a:buChar char="•"/>
            </a:pPr>
            <a:r>
              <a:rPr lang="en-US" sz="2400" dirty="0" smtClean="0"/>
              <a:t>Full time</a:t>
            </a:r>
          </a:p>
          <a:p>
            <a:pPr marL="800100" lvl="1" indent="-342900">
              <a:buFont typeface="Arial" panose="020B0604020202020204" pitchFamily="34" charset="0"/>
              <a:buChar char="•"/>
            </a:pPr>
            <a:r>
              <a:rPr lang="en-US" sz="2400" dirty="0" smtClean="0"/>
              <a:t>Who in terms of common or labour </a:t>
            </a:r>
            <a:endParaRPr lang="en-US" sz="2400" dirty="0"/>
          </a:p>
          <a:p>
            <a:pPr lvl="1"/>
            <a:r>
              <a:rPr lang="en-US" sz="2400" dirty="0" smtClean="0"/>
              <a:t>      employment laws is regarded as</a:t>
            </a:r>
          </a:p>
          <a:p>
            <a:pPr lvl="1"/>
            <a:r>
              <a:rPr lang="en-US" sz="2400" dirty="0"/>
              <a:t> </a:t>
            </a:r>
            <a:r>
              <a:rPr lang="en-US" sz="2400" dirty="0" smtClean="0"/>
              <a:t>     employed by the UFS.</a:t>
            </a:r>
            <a:endParaRPr lang="en-ZA" sz="2400" dirty="0"/>
          </a:p>
        </p:txBody>
      </p:sp>
      <p:sp>
        <p:nvSpPr>
          <p:cNvPr id="6" name="TextBox 5"/>
          <p:cNvSpPr txBox="1"/>
          <p:nvPr/>
        </p:nvSpPr>
        <p:spPr>
          <a:xfrm>
            <a:off x="6513172" y="1410159"/>
            <a:ext cx="5001658" cy="2308324"/>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Exclusion from the UFS disciplinary</a:t>
            </a:r>
          </a:p>
          <a:p>
            <a:r>
              <a:rPr lang="en-US" sz="2400" dirty="0"/>
              <a:t> </a:t>
            </a:r>
            <a:r>
              <a:rPr lang="en-US" sz="2400" dirty="0" smtClean="0"/>
              <a:t>    measures</a:t>
            </a:r>
          </a:p>
          <a:p>
            <a:pPr marL="342900" indent="-342900">
              <a:buFont typeface="Arial" panose="020B0604020202020204" pitchFamily="34" charset="0"/>
              <a:buChar char="•"/>
            </a:pPr>
            <a:r>
              <a:rPr lang="en-US" sz="2400" dirty="0" smtClean="0"/>
              <a:t>UFS invites/ visitor: Criminal and</a:t>
            </a:r>
          </a:p>
          <a:p>
            <a:r>
              <a:rPr lang="en-US" sz="2400" dirty="0"/>
              <a:t> </a:t>
            </a:r>
            <a:r>
              <a:rPr lang="en-US" sz="2400" dirty="0" smtClean="0"/>
              <a:t>     civil charges</a:t>
            </a:r>
          </a:p>
          <a:p>
            <a:pPr marL="342900" indent="-342900">
              <a:buFont typeface="Arial" panose="020B0604020202020204" pitchFamily="34" charset="0"/>
              <a:buChar char="•"/>
            </a:pPr>
            <a:r>
              <a:rPr lang="en-US" sz="2400" dirty="0" smtClean="0"/>
              <a:t>Contractors: terminate service </a:t>
            </a:r>
          </a:p>
          <a:p>
            <a:r>
              <a:rPr lang="en-US" sz="2400" dirty="0"/>
              <a:t> </a:t>
            </a:r>
            <a:r>
              <a:rPr lang="en-US" sz="2400" dirty="0" smtClean="0"/>
              <a:t>     agreements</a:t>
            </a:r>
            <a:endParaRPr lang="en-ZA" sz="2400" dirty="0"/>
          </a:p>
        </p:txBody>
      </p:sp>
    </p:spTree>
    <p:extLst>
      <p:ext uri="{BB962C8B-B14F-4D97-AF65-F5344CB8AC3E}">
        <p14:creationId xmlns:p14="http://schemas.microsoft.com/office/powerpoint/2010/main" val="298492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VIOLATIONS (PLACE OF </a:t>
            </a:r>
            <a:br>
              <a:rPr lang="en-US" dirty="0"/>
            </a:br>
            <a:r>
              <a:rPr lang="en-US" dirty="0"/>
              <a:t>COMMISSION OF THE </a:t>
            </a:r>
            <a:r>
              <a:rPr lang="en-US" dirty="0" smtClean="0"/>
              <a:t>MISCONDUCT)</a:t>
            </a:r>
            <a:endParaRPr lang="en-ZA" dirty="0"/>
          </a:p>
        </p:txBody>
      </p:sp>
      <p:sp>
        <p:nvSpPr>
          <p:cNvPr id="3" name="TextBox 2"/>
          <p:cNvSpPr txBox="1"/>
          <p:nvPr/>
        </p:nvSpPr>
        <p:spPr>
          <a:xfrm>
            <a:off x="231353" y="1487277"/>
            <a:ext cx="6103345" cy="4708981"/>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Off-campus violations amongst UFS community members</a:t>
            </a:r>
          </a:p>
          <a:p>
            <a:pPr marL="800100" lvl="1" indent="-342900">
              <a:buFont typeface="Arial" panose="020B0604020202020204" pitchFamily="34" charset="0"/>
              <a:buChar char="•"/>
            </a:pPr>
            <a:r>
              <a:rPr lang="en-US" sz="2000" dirty="0" smtClean="0"/>
              <a:t>Outside the three campuses</a:t>
            </a:r>
          </a:p>
          <a:p>
            <a:pPr marL="800100" lvl="1" indent="-342900">
              <a:buFont typeface="Arial" panose="020B0604020202020204" pitchFamily="34" charset="0"/>
              <a:buChar char="•"/>
            </a:pPr>
            <a:r>
              <a:rPr lang="en-US" sz="2000" dirty="0" smtClean="0"/>
              <a:t>Wherever the UFS is undertaking its business</a:t>
            </a:r>
          </a:p>
          <a:p>
            <a:pPr marL="800100" lvl="1" indent="-342900">
              <a:buFont typeface="Arial" panose="020B0604020202020204" pitchFamily="34" charset="0"/>
              <a:buChar char="•"/>
            </a:pPr>
            <a:r>
              <a:rPr lang="en-US" sz="2000" dirty="0" smtClean="0"/>
              <a:t>During a recognized or UFS recognized</a:t>
            </a:r>
          </a:p>
          <a:p>
            <a:r>
              <a:rPr lang="en-US" sz="2000" dirty="0"/>
              <a:t> </a:t>
            </a:r>
            <a:r>
              <a:rPr lang="en-US" sz="2000" dirty="0" smtClean="0"/>
              <a:t>             programme or activity</a:t>
            </a:r>
          </a:p>
          <a:p>
            <a:pPr marL="800100" lvl="1" indent="-342900">
              <a:buFont typeface="Arial" panose="020B0604020202020204" pitchFamily="34" charset="0"/>
              <a:buChar char="•"/>
            </a:pPr>
            <a:r>
              <a:rPr lang="en-US" sz="2000" dirty="0" smtClean="0"/>
              <a:t>Online activities</a:t>
            </a:r>
          </a:p>
          <a:p>
            <a:pPr marL="800100" lvl="1" indent="-342900">
              <a:buFont typeface="Arial" panose="020B0604020202020204" pitchFamily="34" charset="0"/>
              <a:buChar char="•"/>
            </a:pPr>
            <a:r>
              <a:rPr lang="en-US" sz="2000" dirty="0" smtClean="0"/>
              <a:t>UFS sponsored activities</a:t>
            </a:r>
          </a:p>
          <a:p>
            <a:pPr marL="800100" lvl="1" indent="-342900">
              <a:buFont typeface="Arial" panose="020B0604020202020204" pitchFamily="34" charset="0"/>
              <a:buChar char="•"/>
            </a:pPr>
            <a:r>
              <a:rPr lang="en-US" sz="2000" dirty="0" smtClean="0"/>
              <a:t>UFS initiated activities</a:t>
            </a:r>
          </a:p>
          <a:p>
            <a:pPr marL="800100" lvl="1" indent="-342900">
              <a:buFont typeface="Arial" panose="020B0604020202020204" pitchFamily="34" charset="0"/>
              <a:buChar char="•"/>
            </a:pPr>
            <a:r>
              <a:rPr lang="en-US" sz="2000" dirty="0" smtClean="0"/>
              <a:t>Any undesired act directed towards UFS staff</a:t>
            </a:r>
          </a:p>
          <a:p>
            <a:pPr marL="800100" lvl="1" indent="-342900">
              <a:buFont typeface="Arial" panose="020B0604020202020204" pitchFamily="34" charset="0"/>
              <a:buChar char="•"/>
            </a:pPr>
            <a:r>
              <a:rPr lang="en-US" sz="2000" dirty="0" smtClean="0"/>
              <a:t>While staff member is acting in official capacity</a:t>
            </a:r>
          </a:p>
          <a:p>
            <a:r>
              <a:rPr lang="en-US" sz="2000" dirty="0" smtClean="0"/>
              <a:t>              representing UFS</a:t>
            </a:r>
          </a:p>
          <a:p>
            <a:pPr marL="800100" lvl="1" indent="-342900">
              <a:buFont typeface="Arial" panose="020B0604020202020204" pitchFamily="34" charset="0"/>
              <a:buChar char="•"/>
            </a:pPr>
            <a:r>
              <a:rPr lang="en-US" sz="2000" dirty="0" smtClean="0"/>
              <a:t>Any act of a sexual nature that poses harm or threat to any UFS community member</a:t>
            </a:r>
          </a:p>
          <a:p>
            <a:pPr marL="800100" lvl="1" indent="-342900">
              <a:buFont typeface="Arial" panose="020B0604020202020204" pitchFamily="34" charset="0"/>
              <a:buChar char="•"/>
            </a:pPr>
            <a:r>
              <a:rPr lang="en-US" sz="2000" dirty="0" smtClean="0"/>
              <a:t>Creation of a hostile work environment</a:t>
            </a:r>
            <a:endParaRPr lang="en-ZA" sz="2000" dirty="0"/>
          </a:p>
        </p:txBody>
      </p:sp>
      <p:sp>
        <p:nvSpPr>
          <p:cNvPr id="5" name="TextBox 4"/>
          <p:cNvSpPr txBox="1"/>
          <p:nvPr/>
        </p:nvSpPr>
        <p:spPr>
          <a:xfrm>
            <a:off x="6701088" y="1487277"/>
            <a:ext cx="5045725" cy="1938992"/>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On-campus violations</a:t>
            </a:r>
          </a:p>
          <a:p>
            <a:pPr marL="800100" lvl="1" indent="-342900">
              <a:buFont typeface="Arial" panose="020B0604020202020204" pitchFamily="34" charset="0"/>
              <a:buChar char="•"/>
            </a:pPr>
            <a:r>
              <a:rPr lang="en-US" sz="2000" dirty="0" smtClean="0"/>
              <a:t>Occurs on the three campuses</a:t>
            </a:r>
          </a:p>
          <a:p>
            <a:pPr marL="800100" lvl="1" indent="-342900">
              <a:buFont typeface="Arial" panose="020B0604020202020204" pitchFamily="34" charset="0"/>
              <a:buChar char="•"/>
            </a:pPr>
            <a:r>
              <a:rPr lang="en-US" sz="2000" dirty="0" smtClean="0"/>
              <a:t>Any other premises owned or</a:t>
            </a:r>
          </a:p>
          <a:p>
            <a:r>
              <a:rPr lang="en-US" sz="2000" dirty="0"/>
              <a:t> </a:t>
            </a:r>
            <a:r>
              <a:rPr lang="en-US" sz="2000" dirty="0" smtClean="0"/>
              <a:t>             leased by the UFS</a:t>
            </a:r>
          </a:p>
          <a:p>
            <a:pPr marL="800100" lvl="1" indent="-342900">
              <a:buFont typeface="Arial" panose="020B0604020202020204" pitchFamily="34" charset="0"/>
              <a:buChar char="•"/>
            </a:pPr>
            <a:r>
              <a:rPr lang="en-US" sz="2000" dirty="0" smtClean="0"/>
              <a:t>Whether inside or outside of such</a:t>
            </a:r>
          </a:p>
          <a:p>
            <a:r>
              <a:rPr lang="en-US" sz="2000" dirty="0"/>
              <a:t> </a:t>
            </a:r>
            <a:r>
              <a:rPr lang="en-US" sz="2000" dirty="0" smtClean="0"/>
              <a:t>              premises or building</a:t>
            </a:r>
            <a:r>
              <a:rPr lang="en-US" dirty="0" smtClean="0"/>
              <a:t>.</a:t>
            </a:r>
            <a:endParaRPr lang="en-ZA" dirty="0"/>
          </a:p>
        </p:txBody>
      </p:sp>
    </p:spTree>
    <p:extLst>
      <p:ext uri="{BB962C8B-B14F-4D97-AF65-F5344CB8AC3E}">
        <p14:creationId xmlns:p14="http://schemas.microsoft.com/office/powerpoint/2010/main" val="195591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SEXUAL OFFENCES </a:t>
            </a:r>
            <a:endParaRPr lang="en-ZA" dirty="0"/>
          </a:p>
        </p:txBody>
      </p:sp>
      <p:sp>
        <p:nvSpPr>
          <p:cNvPr id="4" name="TextBox 3"/>
          <p:cNvSpPr txBox="1"/>
          <p:nvPr/>
        </p:nvSpPr>
        <p:spPr>
          <a:xfrm>
            <a:off x="308472" y="1597446"/>
            <a:ext cx="6577070" cy="4524315"/>
          </a:xfrm>
          <a:prstGeom prst="rect">
            <a:avLst/>
          </a:prstGeom>
          <a:noFill/>
        </p:spPr>
        <p:txBody>
          <a:bodyPr wrap="square" rtlCol="0">
            <a:spAutoFit/>
          </a:bodyPr>
          <a:lstStyle/>
          <a:p>
            <a:pPr marL="685800" indent="-685800">
              <a:buFont typeface="Wingdings" panose="05000000000000000000" pitchFamily="2" charset="2"/>
              <a:buChar char="q"/>
            </a:pPr>
            <a:r>
              <a:rPr lang="en-US" sz="4800" dirty="0" smtClean="0"/>
              <a:t>Sexual Assault</a:t>
            </a:r>
          </a:p>
          <a:p>
            <a:pPr marL="685800" indent="-685800">
              <a:buFont typeface="Wingdings" panose="05000000000000000000" pitchFamily="2" charset="2"/>
              <a:buChar char="q"/>
            </a:pPr>
            <a:r>
              <a:rPr lang="en-US" sz="4800" dirty="0" smtClean="0"/>
              <a:t>Sexual Exploitation</a:t>
            </a:r>
          </a:p>
          <a:p>
            <a:pPr marL="685800" indent="-685800">
              <a:buFont typeface="Wingdings" panose="05000000000000000000" pitchFamily="2" charset="2"/>
              <a:buChar char="q"/>
            </a:pPr>
            <a:r>
              <a:rPr lang="en-US" sz="4800" dirty="0" smtClean="0"/>
              <a:t>Sexual Harassment</a:t>
            </a:r>
          </a:p>
          <a:p>
            <a:pPr marL="685800" indent="-685800">
              <a:buFont typeface="Wingdings" panose="05000000000000000000" pitchFamily="2" charset="2"/>
              <a:buChar char="q"/>
            </a:pPr>
            <a:r>
              <a:rPr lang="en-US" sz="4800" dirty="0" smtClean="0"/>
              <a:t>Sexual Intimidation</a:t>
            </a:r>
          </a:p>
          <a:p>
            <a:pPr marL="685800" indent="-685800">
              <a:buFont typeface="Wingdings" panose="05000000000000000000" pitchFamily="2" charset="2"/>
              <a:buChar char="q"/>
            </a:pPr>
            <a:r>
              <a:rPr lang="en-US" sz="4800" dirty="0" smtClean="0"/>
              <a:t>Sexual Misconduct</a:t>
            </a:r>
          </a:p>
          <a:p>
            <a:pPr marL="685800" indent="-685800">
              <a:buFont typeface="Wingdings" panose="05000000000000000000" pitchFamily="2" charset="2"/>
              <a:buChar char="q"/>
            </a:pPr>
            <a:r>
              <a:rPr lang="en-US" sz="4800" dirty="0" smtClean="0"/>
              <a:t>Sexual Violation</a:t>
            </a:r>
            <a:endParaRPr lang="en-ZA" sz="4800" dirty="0"/>
          </a:p>
        </p:txBody>
      </p:sp>
    </p:spTree>
    <p:extLst>
      <p:ext uri="{BB962C8B-B14F-4D97-AF65-F5344CB8AC3E}">
        <p14:creationId xmlns:p14="http://schemas.microsoft.com/office/powerpoint/2010/main" val="120627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ZA" dirty="0"/>
          </a:p>
        </p:txBody>
      </p:sp>
      <p:sp>
        <p:nvSpPr>
          <p:cNvPr id="3" name="TextBox 2"/>
          <p:cNvSpPr txBox="1"/>
          <p:nvPr/>
        </p:nvSpPr>
        <p:spPr>
          <a:xfrm>
            <a:off x="0" y="1225689"/>
            <a:ext cx="11589745" cy="4647426"/>
          </a:xfrm>
          <a:prstGeom prst="rect">
            <a:avLst/>
          </a:prstGeom>
          <a:noFill/>
        </p:spPr>
        <p:txBody>
          <a:bodyPr wrap="square" rtlCol="0">
            <a:spAutoFit/>
          </a:bodyPr>
          <a:lstStyle/>
          <a:p>
            <a:r>
              <a:rPr lang="en-US" sz="2400" dirty="0" smtClean="0"/>
              <a:t>  Sexual misconduct any act that can include:</a:t>
            </a:r>
            <a:endParaRPr lang="en-US" sz="2400" dirty="0"/>
          </a:p>
          <a:p>
            <a:pPr marL="1028700" lvl="1" indent="-571500">
              <a:buFont typeface="Arial" panose="020B0604020202020204" pitchFamily="34" charset="0"/>
              <a:buChar char="•"/>
            </a:pPr>
            <a:r>
              <a:rPr lang="en-US" sz="2400" dirty="0" smtClean="0"/>
              <a:t>Fondling </a:t>
            </a:r>
          </a:p>
          <a:p>
            <a:pPr marL="1028700" lvl="1" indent="-571500">
              <a:buFont typeface="Arial" panose="020B0604020202020204" pitchFamily="34" charset="0"/>
              <a:buChar char="•"/>
            </a:pPr>
            <a:r>
              <a:rPr lang="en-US" sz="2400" dirty="0" smtClean="0"/>
              <a:t>Non-physical forms of pressure (threat) causing another to</a:t>
            </a:r>
          </a:p>
          <a:p>
            <a:pPr lvl="1"/>
            <a:r>
              <a:rPr lang="en-US" sz="2400" dirty="0"/>
              <a:t> </a:t>
            </a:r>
            <a:r>
              <a:rPr lang="en-US" sz="2400" dirty="0" smtClean="0"/>
              <a:t>   	  engage in sexual activity without their consent</a:t>
            </a:r>
          </a:p>
          <a:p>
            <a:pPr marL="1028700" lvl="1" indent="-571500">
              <a:buFont typeface="Arial" panose="020B0604020202020204" pitchFamily="34" charset="0"/>
              <a:buChar char="•"/>
            </a:pPr>
            <a:r>
              <a:rPr lang="en-US" sz="2400" dirty="0" smtClean="0"/>
              <a:t>Compelled sexual assault</a:t>
            </a:r>
          </a:p>
          <a:p>
            <a:pPr lvl="1"/>
            <a:endParaRPr lang="en-US" sz="2400" dirty="0"/>
          </a:p>
          <a:p>
            <a:pPr lvl="1"/>
            <a:r>
              <a:rPr lang="en-US" sz="2400" dirty="0" smtClean="0"/>
              <a:t>Sexual violation:</a:t>
            </a:r>
          </a:p>
          <a:p>
            <a:pPr marL="914400" lvl="1" indent="-457200">
              <a:buFont typeface="Wingdings" panose="05000000000000000000" pitchFamily="2" charset="2"/>
              <a:buChar char="q"/>
            </a:pPr>
            <a:r>
              <a:rPr lang="en-US" sz="2400" dirty="0"/>
              <a:t>Non-consensual / forced behavior:</a:t>
            </a:r>
          </a:p>
          <a:p>
            <a:pPr marL="914400" lvl="1" indent="-457200">
              <a:buFont typeface="Wingdings" panose="05000000000000000000" pitchFamily="2" charset="2"/>
              <a:buChar char="q"/>
            </a:pPr>
            <a:r>
              <a:rPr lang="en-US" sz="2400" dirty="0"/>
              <a:t>Direct / indirect contact with :</a:t>
            </a:r>
          </a:p>
          <a:p>
            <a:pPr marL="914400" lvl="1" indent="-457200">
              <a:buFont typeface="Arial" panose="020B0604020202020204" pitchFamily="34" charset="0"/>
              <a:buChar char="•"/>
            </a:pPr>
            <a:r>
              <a:rPr lang="en-US" sz="2400" dirty="0"/>
              <a:t>Body of another</a:t>
            </a:r>
          </a:p>
          <a:p>
            <a:pPr marL="914400" lvl="1" indent="-457200">
              <a:buFont typeface="Arial" panose="020B0604020202020204" pitchFamily="34" charset="0"/>
              <a:buChar char="•"/>
            </a:pPr>
            <a:r>
              <a:rPr lang="en-US" sz="2400" dirty="0"/>
              <a:t>Intentional sexual arousal of another</a:t>
            </a:r>
          </a:p>
          <a:p>
            <a:pPr lvl="1"/>
            <a:endParaRPr lang="en-ZA" sz="3200" dirty="0"/>
          </a:p>
        </p:txBody>
      </p:sp>
    </p:spTree>
    <p:extLst>
      <p:ext uri="{BB962C8B-B14F-4D97-AF65-F5344CB8AC3E}">
        <p14:creationId xmlns:p14="http://schemas.microsoft.com/office/powerpoint/2010/main" val="346103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ZA" dirty="0"/>
          </a:p>
        </p:txBody>
      </p:sp>
      <p:sp>
        <p:nvSpPr>
          <p:cNvPr id="3" name="TextBox 2"/>
          <p:cNvSpPr txBox="1"/>
          <p:nvPr/>
        </p:nvSpPr>
        <p:spPr>
          <a:xfrm>
            <a:off x="88134" y="1330523"/>
            <a:ext cx="12015731" cy="6278642"/>
          </a:xfrm>
          <a:prstGeom prst="rect">
            <a:avLst/>
          </a:prstGeom>
          <a:noFill/>
        </p:spPr>
        <p:txBody>
          <a:bodyPr wrap="square" rtlCol="0">
            <a:spAutoFit/>
          </a:bodyPr>
          <a:lstStyle/>
          <a:p>
            <a:r>
              <a:rPr lang="en-US" sz="2400" dirty="0" smtClean="0"/>
              <a:t>Sexual Exploitation:</a:t>
            </a:r>
            <a:endParaRPr lang="en-US" sz="2400" dirty="0"/>
          </a:p>
          <a:p>
            <a:pPr marL="685800" indent="-685800">
              <a:buFont typeface="Wingdings" panose="05000000000000000000" pitchFamily="2" charset="2"/>
              <a:buChar char="q"/>
            </a:pPr>
            <a:r>
              <a:rPr lang="en-US" sz="2400" dirty="0"/>
              <a:t>N</a:t>
            </a:r>
            <a:r>
              <a:rPr lang="en-US" sz="2400" dirty="0" smtClean="0"/>
              <a:t>on-consensual, unjust, </a:t>
            </a:r>
            <a:r>
              <a:rPr lang="en-US" sz="2400" dirty="0"/>
              <a:t>a</a:t>
            </a:r>
            <a:r>
              <a:rPr lang="en-US" sz="2400" dirty="0" smtClean="0"/>
              <a:t>busive sexual advantage of another. </a:t>
            </a:r>
          </a:p>
          <a:p>
            <a:pPr marL="685800" indent="-685800">
              <a:buFont typeface="Wingdings" panose="05000000000000000000" pitchFamily="2" charset="2"/>
              <a:buChar char="q"/>
            </a:pPr>
            <a:r>
              <a:rPr lang="en-US" sz="2400" dirty="0" smtClean="0"/>
              <a:t>Examples: Photographing, spying, electronic recordings and their distribution, prostituting and trafficking of another.</a:t>
            </a:r>
          </a:p>
          <a:p>
            <a:endParaRPr lang="en-US" sz="2400" dirty="0" smtClean="0"/>
          </a:p>
          <a:p>
            <a:r>
              <a:rPr lang="en-US" sz="2400" dirty="0" smtClean="0"/>
              <a:t>Sexual Intimidation:</a:t>
            </a:r>
            <a:endParaRPr lang="en-US" sz="2400" dirty="0"/>
          </a:p>
          <a:p>
            <a:pPr marL="685800" indent="-685800">
              <a:buFont typeface="Wingdings" panose="05000000000000000000" pitchFamily="2" charset="2"/>
              <a:buChar char="q"/>
            </a:pPr>
            <a:r>
              <a:rPr lang="en-US" sz="2400" dirty="0"/>
              <a:t>Threatening another by committing a sexual act against them or engaging in indecent exposure. </a:t>
            </a:r>
            <a:endParaRPr lang="en-ZA" sz="2400" dirty="0"/>
          </a:p>
          <a:p>
            <a:endParaRPr lang="en-US" sz="2400" dirty="0" smtClean="0"/>
          </a:p>
          <a:p>
            <a:r>
              <a:rPr lang="en-US" sz="2400" dirty="0" smtClean="0"/>
              <a:t>Sexual misconduct:</a:t>
            </a:r>
          </a:p>
          <a:p>
            <a:r>
              <a:rPr lang="en-US" sz="2400" dirty="0" smtClean="0"/>
              <a:t>	Any unwelcome or unwanted conduct of a sexual nature, including: sexual harassment, 	assault, violation, physical, verbal, non-verbal by person of same or opposite sex 	without their consent or by force, intimidation, threat, coercion or manipulation.</a:t>
            </a:r>
          </a:p>
          <a:p>
            <a:endParaRPr lang="en-US" sz="3600" dirty="0" smtClean="0"/>
          </a:p>
          <a:p>
            <a:pPr marL="685800" indent="-685800">
              <a:buFont typeface="Wingdings" panose="05000000000000000000" pitchFamily="2" charset="2"/>
              <a:buChar char="q"/>
            </a:pPr>
            <a:endParaRPr lang="en-ZA" sz="5400" dirty="0"/>
          </a:p>
        </p:txBody>
      </p:sp>
    </p:spTree>
    <p:extLst>
      <p:ext uri="{BB962C8B-B14F-4D97-AF65-F5344CB8AC3E}">
        <p14:creationId xmlns:p14="http://schemas.microsoft.com/office/powerpoint/2010/main" val="188462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F00868-2F20-48DD-9224-BAC6B13A2D5F}" vid="{77F14693-97B3-4AD0-93F4-D70C7E0CB8C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F00868-2F20-48DD-9224-BAC6B13A2D5F}" vid="{77F14693-97B3-4AD0-93F4-D70C7E0CB8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TotalTime>
  <Words>1627</Words>
  <Application>Microsoft Office PowerPoint</Application>
  <PresentationFormat>Widescreen</PresentationFormat>
  <Paragraphs>256</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Office Theme</vt:lpstr>
      <vt:lpstr>1_Office Theme</vt:lpstr>
      <vt:lpstr>Sexual harassment, misconduct and sexual violence policy 2019 </vt:lpstr>
      <vt:lpstr>PURPOSE OF THE WORKSHOP</vt:lpstr>
      <vt:lpstr>WHY POLICY ON SEXUAL HARASSMENT, SEXUAL MISCONDUCT AND SEXUAL VIOLENCE POLICY?</vt:lpstr>
      <vt:lpstr>POLICY STATEMENT</vt:lpstr>
      <vt:lpstr>APPLICATION OF THE POLICY</vt:lpstr>
      <vt:lpstr>POLICY VIOLATIONS (PLACE OF  COMMISSION OF THE MISCONDUCT)</vt:lpstr>
      <vt:lpstr>TYPES OF SEXUAL OFFENCES </vt:lpstr>
      <vt:lpstr>DEFINITIONS</vt:lpstr>
      <vt:lpstr>DEFINITIONS</vt:lpstr>
      <vt:lpstr>SEXUAL HARASSMENT DEFINITION </vt:lpstr>
      <vt:lpstr>DIFFERENT FORMS OF SEXUAL HARASSMENT</vt:lpstr>
      <vt:lpstr>DIFFERENT FORMS OF SEXUAL HARASSMENT CONTINUED</vt:lpstr>
      <vt:lpstr>OTHER PROHIBITED CONDUCT</vt:lpstr>
      <vt:lpstr>FACTORS TO ESTABLISH SEXUAL HARASSMENT, MISCONDUCT OR VIOLENCE.</vt:lpstr>
      <vt:lpstr>REPORTING</vt:lpstr>
      <vt:lpstr>INVESTIGATION</vt:lpstr>
      <vt:lpstr>SUPPORT TO THE PARTIES</vt:lpstr>
      <vt:lpstr>DISCIPLINARY PROCEDURE</vt:lpstr>
      <vt:lpstr>POLICY PROCESS</vt:lpstr>
      <vt:lpstr>CRIMINAL AND CIVIL CHARGES</vt:lpstr>
      <vt:lpstr>ERM CONTACT DETAILS </vt:lpstr>
      <vt:lpstr>PowerPoint Presentation</vt:lpstr>
    </vt:vector>
  </TitlesOfParts>
  <Company>University of the Free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 Van Der Merwe</dc:creator>
  <cp:lastModifiedBy>Gomolemo Mokotjo</cp:lastModifiedBy>
  <cp:revision>132</cp:revision>
  <dcterms:created xsi:type="dcterms:W3CDTF">2019-02-20T09:58:07Z</dcterms:created>
  <dcterms:modified xsi:type="dcterms:W3CDTF">2019-12-11T07:26:00Z</dcterms:modified>
</cp:coreProperties>
</file>