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38"/>
  </p:notesMasterIdLst>
  <p:sldIdLst>
    <p:sldId id="257" r:id="rId3"/>
    <p:sldId id="259" r:id="rId4"/>
    <p:sldId id="273" r:id="rId5"/>
    <p:sldId id="261" r:id="rId6"/>
    <p:sldId id="275" r:id="rId7"/>
    <p:sldId id="274" r:id="rId8"/>
    <p:sldId id="291" r:id="rId9"/>
    <p:sldId id="282" r:id="rId10"/>
    <p:sldId id="280" r:id="rId11"/>
    <p:sldId id="279" r:id="rId12"/>
    <p:sldId id="278" r:id="rId13"/>
    <p:sldId id="305" r:id="rId14"/>
    <p:sldId id="306" r:id="rId15"/>
    <p:sldId id="264" r:id="rId16"/>
    <p:sldId id="300" r:id="rId17"/>
    <p:sldId id="308" r:id="rId18"/>
    <p:sldId id="316" r:id="rId19"/>
    <p:sldId id="310" r:id="rId20"/>
    <p:sldId id="312" r:id="rId21"/>
    <p:sldId id="307" r:id="rId22"/>
    <p:sldId id="296" r:id="rId23"/>
    <p:sldId id="288" r:id="rId24"/>
    <p:sldId id="294" r:id="rId25"/>
    <p:sldId id="292" r:id="rId26"/>
    <p:sldId id="295" r:id="rId27"/>
    <p:sldId id="304" r:id="rId28"/>
    <p:sldId id="302" r:id="rId29"/>
    <p:sldId id="297" r:id="rId30"/>
    <p:sldId id="317" r:id="rId31"/>
    <p:sldId id="314" r:id="rId32"/>
    <p:sldId id="298" r:id="rId33"/>
    <p:sldId id="299" r:id="rId34"/>
    <p:sldId id="281" r:id="rId35"/>
    <p:sldId id="319" r:id="rId36"/>
    <p:sldId id="318" r:id="rId37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71930"/>
    <a:srgbClr val="BB133E"/>
    <a:srgbClr val="C69317"/>
    <a:srgbClr val="490E6F"/>
    <a:srgbClr val="0F204B"/>
    <a:srgbClr val="EA8400"/>
    <a:srgbClr val="00675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2" y="-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771301-ADA9-4448-817B-994DF4579C0C}" type="datetimeFigureOut">
              <a:rPr lang="en-ZA" smtClean="0"/>
              <a:t>2020/02/10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55700"/>
            <a:ext cx="5540375" cy="31162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44860"/>
            <a:ext cx="5608320" cy="363670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1C95C-D986-4084-A554-B52DDF2DB73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28310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/>
          <a:stretch/>
        </p:blipFill>
        <p:spPr>
          <a:xfrm>
            <a:off x="-1" y="0"/>
            <a:ext cx="12192119" cy="68580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 userDrawn="1"/>
        </p:nvSpPr>
        <p:spPr>
          <a:xfrm>
            <a:off x="429490" y="2987824"/>
            <a:ext cx="11333019" cy="1805856"/>
          </a:xfrm>
          <a:prstGeom prst="round2SameRect">
            <a:avLst>
              <a:gd name="adj1" fmla="val 3684"/>
              <a:gd name="adj2" fmla="val 0"/>
            </a:avLst>
          </a:prstGeom>
          <a:solidFill>
            <a:srgbClr val="0F204B">
              <a:alpha val="75000"/>
            </a:srgbClr>
          </a:solidFill>
          <a:ln>
            <a:solidFill>
              <a:srgbClr val="0F204B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490" y="4186940"/>
            <a:ext cx="11333019" cy="606739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0" y="2987824"/>
            <a:ext cx="11333019" cy="1199114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237" y="4793680"/>
            <a:ext cx="12173199" cy="206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02" y="5538740"/>
            <a:ext cx="3025808" cy="90824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48144" y="5538740"/>
            <a:ext cx="460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F204B"/>
                </a:solidFill>
              </a:rPr>
              <a:t>Inspiring excellence. Transforming lives.</a:t>
            </a:r>
            <a:endParaRPr lang="en-ZA" sz="1200" i="1" dirty="0">
              <a:solidFill>
                <a:srgbClr val="0F204B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42494" y="6176803"/>
            <a:ext cx="9801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Same Side Corner Rectangle 7"/>
          <p:cNvSpPr/>
          <p:nvPr userDrawn="1"/>
        </p:nvSpPr>
        <p:spPr>
          <a:xfrm flipV="1">
            <a:off x="429490" y="4793680"/>
            <a:ext cx="11333019" cy="628819"/>
          </a:xfrm>
          <a:prstGeom prst="round2SameRect">
            <a:avLst/>
          </a:prstGeom>
          <a:solidFill>
            <a:srgbClr val="A71930"/>
          </a:solidFill>
          <a:ln>
            <a:solidFill>
              <a:srgbClr val="A71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33527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8" b="13899"/>
          <a:stretch/>
        </p:blipFill>
        <p:spPr>
          <a:xfrm>
            <a:off x="-3973" y="1144534"/>
            <a:ext cx="12196091" cy="57093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91"/>
            <a:ext cx="12192000" cy="110811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144535"/>
            <a:ext cx="12191999" cy="5709346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88302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/>
          <a:stretch/>
        </p:blipFill>
        <p:spPr>
          <a:xfrm>
            <a:off x="-1" y="0"/>
            <a:ext cx="12192119" cy="685800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>
            <a:off x="429490" y="2987824"/>
            <a:ext cx="11333019" cy="1805856"/>
          </a:xfrm>
          <a:prstGeom prst="round2SameRect">
            <a:avLst>
              <a:gd name="adj1" fmla="val 3684"/>
              <a:gd name="adj2" fmla="val 0"/>
            </a:avLst>
          </a:prstGeom>
          <a:solidFill>
            <a:srgbClr val="0F204B">
              <a:alpha val="75000"/>
            </a:srgbClr>
          </a:solidFill>
          <a:ln>
            <a:solidFill>
              <a:srgbClr val="0F204B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 userDrawn="1"/>
        </p:nvSpPr>
        <p:spPr>
          <a:xfrm>
            <a:off x="8237" y="4793680"/>
            <a:ext cx="12173199" cy="206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 Same Side Corner Rectangle 7"/>
          <p:cNvSpPr/>
          <p:nvPr userDrawn="1"/>
        </p:nvSpPr>
        <p:spPr>
          <a:xfrm flipV="1">
            <a:off x="429490" y="4793680"/>
            <a:ext cx="11333019" cy="628819"/>
          </a:xfrm>
          <a:prstGeom prst="round2SameRect">
            <a:avLst/>
          </a:prstGeom>
          <a:solidFill>
            <a:srgbClr val="A71930"/>
          </a:solidFill>
          <a:ln>
            <a:solidFill>
              <a:srgbClr val="A71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02" y="5538740"/>
            <a:ext cx="3025808" cy="90824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48144" y="5538740"/>
            <a:ext cx="460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F204B"/>
                </a:solidFill>
              </a:rPr>
              <a:t>Inspiring excellence. Transforming lives.</a:t>
            </a:r>
            <a:endParaRPr lang="en-ZA" sz="1200" i="1" dirty="0">
              <a:solidFill>
                <a:srgbClr val="0F204B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42494" y="6176803"/>
            <a:ext cx="9801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29490" y="3448050"/>
            <a:ext cx="113330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ZA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30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/>
          <a:stretch/>
        </p:blipFill>
        <p:spPr>
          <a:xfrm>
            <a:off x="-1" y="0"/>
            <a:ext cx="12192119" cy="685800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>
            <a:off x="429490" y="2987824"/>
            <a:ext cx="11333019" cy="1805856"/>
          </a:xfrm>
          <a:prstGeom prst="round2SameRect">
            <a:avLst>
              <a:gd name="adj1" fmla="val 3684"/>
              <a:gd name="adj2" fmla="val 0"/>
            </a:avLst>
          </a:prstGeom>
          <a:solidFill>
            <a:srgbClr val="0F204B">
              <a:alpha val="75000"/>
            </a:srgbClr>
          </a:solidFill>
          <a:ln>
            <a:solidFill>
              <a:srgbClr val="0F204B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 userDrawn="1"/>
        </p:nvSpPr>
        <p:spPr>
          <a:xfrm>
            <a:off x="8237" y="4793680"/>
            <a:ext cx="12173199" cy="206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 Same Side Corner Rectangle 7"/>
          <p:cNvSpPr/>
          <p:nvPr userDrawn="1"/>
        </p:nvSpPr>
        <p:spPr>
          <a:xfrm flipV="1">
            <a:off x="429490" y="4793680"/>
            <a:ext cx="11333019" cy="628819"/>
          </a:xfrm>
          <a:prstGeom prst="round2SameRect">
            <a:avLst/>
          </a:prstGeom>
          <a:solidFill>
            <a:srgbClr val="A71930"/>
          </a:solidFill>
          <a:ln>
            <a:solidFill>
              <a:srgbClr val="A71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02" y="5538740"/>
            <a:ext cx="3025808" cy="90824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48144" y="5538740"/>
            <a:ext cx="460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F204B"/>
                </a:solidFill>
              </a:rPr>
              <a:t>Inspiring excellence. Transforming lives.</a:t>
            </a:r>
            <a:endParaRPr lang="en-ZA" sz="1200" i="1" dirty="0">
              <a:solidFill>
                <a:srgbClr val="0F204B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42494" y="6176803"/>
            <a:ext cx="9801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29490" y="3448050"/>
            <a:ext cx="113330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ZA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840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/>
          <a:stretch/>
        </p:blipFill>
        <p:spPr>
          <a:xfrm>
            <a:off x="-1" y="0"/>
            <a:ext cx="12192119" cy="6858000"/>
          </a:xfrm>
          <a:prstGeom prst="rect">
            <a:avLst/>
          </a:prstGeom>
        </p:spPr>
      </p:pic>
      <p:sp>
        <p:nvSpPr>
          <p:cNvPr id="11" name="Round Same Side Corner Rectangle 10"/>
          <p:cNvSpPr/>
          <p:nvPr userDrawn="1"/>
        </p:nvSpPr>
        <p:spPr>
          <a:xfrm>
            <a:off x="429490" y="2987824"/>
            <a:ext cx="11333019" cy="1805856"/>
          </a:xfrm>
          <a:prstGeom prst="round2SameRect">
            <a:avLst>
              <a:gd name="adj1" fmla="val 3684"/>
              <a:gd name="adj2" fmla="val 0"/>
            </a:avLst>
          </a:prstGeom>
          <a:solidFill>
            <a:srgbClr val="0F204B">
              <a:alpha val="75000"/>
            </a:srgbClr>
          </a:solidFill>
          <a:ln>
            <a:solidFill>
              <a:srgbClr val="0F204B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9490" y="4186940"/>
            <a:ext cx="11333019" cy="606739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9490" y="2987824"/>
            <a:ext cx="11333019" cy="1199114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237" y="4793680"/>
            <a:ext cx="12173199" cy="206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02" y="5538740"/>
            <a:ext cx="3025808" cy="90824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48144" y="5538740"/>
            <a:ext cx="460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F204B"/>
                </a:solidFill>
              </a:rPr>
              <a:t>Inspiring excellence. Transforming lives.</a:t>
            </a:r>
            <a:endParaRPr lang="en-ZA" sz="1200" i="1" dirty="0">
              <a:solidFill>
                <a:srgbClr val="0F204B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42494" y="6176803"/>
            <a:ext cx="9801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 Same Side Corner Rectangle 7"/>
          <p:cNvSpPr/>
          <p:nvPr userDrawn="1"/>
        </p:nvSpPr>
        <p:spPr>
          <a:xfrm flipV="1">
            <a:off x="429490" y="4793680"/>
            <a:ext cx="11333019" cy="628819"/>
          </a:xfrm>
          <a:prstGeom prst="round2SameRect">
            <a:avLst/>
          </a:prstGeom>
          <a:solidFill>
            <a:srgbClr val="A71930"/>
          </a:solidFill>
          <a:ln>
            <a:solidFill>
              <a:srgbClr val="A71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1432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91"/>
            <a:ext cx="12192000" cy="110811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29559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/>
          <a:stretch/>
        </p:blipFill>
        <p:spPr>
          <a:xfrm>
            <a:off x="-1" y="0"/>
            <a:ext cx="12192119" cy="685800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>
            <a:off x="429490" y="2987824"/>
            <a:ext cx="11333019" cy="1805856"/>
          </a:xfrm>
          <a:prstGeom prst="round2SameRect">
            <a:avLst>
              <a:gd name="adj1" fmla="val 3684"/>
              <a:gd name="adj2" fmla="val 0"/>
            </a:avLst>
          </a:prstGeom>
          <a:solidFill>
            <a:srgbClr val="0F204B">
              <a:alpha val="75000"/>
            </a:srgbClr>
          </a:solidFill>
          <a:ln>
            <a:solidFill>
              <a:srgbClr val="0F204B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 userDrawn="1"/>
        </p:nvSpPr>
        <p:spPr>
          <a:xfrm>
            <a:off x="8237" y="4793680"/>
            <a:ext cx="12173199" cy="206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 Same Side Corner Rectangle 7"/>
          <p:cNvSpPr/>
          <p:nvPr userDrawn="1"/>
        </p:nvSpPr>
        <p:spPr>
          <a:xfrm flipV="1">
            <a:off x="429490" y="4793680"/>
            <a:ext cx="11333019" cy="628819"/>
          </a:xfrm>
          <a:prstGeom prst="round2SameRect">
            <a:avLst/>
          </a:prstGeom>
          <a:solidFill>
            <a:srgbClr val="A71930"/>
          </a:solidFill>
          <a:ln>
            <a:solidFill>
              <a:srgbClr val="A71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02" y="5538740"/>
            <a:ext cx="3025808" cy="90824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48144" y="5538740"/>
            <a:ext cx="460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F204B"/>
                </a:solidFill>
              </a:rPr>
              <a:t>Inspiring excellence. Transforming lives.</a:t>
            </a:r>
            <a:endParaRPr lang="en-ZA" sz="1200" i="1" dirty="0">
              <a:solidFill>
                <a:srgbClr val="0F204B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42494" y="6176803"/>
            <a:ext cx="9801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29490" y="3448050"/>
            <a:ext cx="113330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en-ZA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962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Last slide_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49"/>
          <a:stretch/>
        </p:blipFill>
        <p:spPr>
          <a:xfrm>
            <a:off x="-1" y="0"/>
            <a:ext cx="12192119" cy="6858000"/>
          </a:xfrm>
          <a:prstGeom prst="rect">
            <a:avLst/>
          </a:prstGeom>
        </p:spPr>
      </p:pic>
      <p:sp>
        <p:nvSpPr>
          <p:cNvPr id="12" name="Round Same Side Corner Rectangle 11"/>
          <p:cNvSpPr/>
          <p:nvPr userDrawn="1"/>
        </p:nvSpPr>
        <p:spPr>
          <a:xfrm>
            <a:off x="429490" y="2987824"/>
            <a:ext cx="11333019" cy="1805856"/>
          </a:xfrm>
          <a:prstGeom prst="round2SameRect">
            <a:avLst>
              <a:gd name="adj1" fmla="val 3684"/>
              <a:gd name="adj2" fmla="val 0"/>
            </a:avLst>
          </a:prstGeom>
          <a:solidFill>
            <a:srgbClr val="0F204B">
              <a:alpha val="75000"/>
            </a:srgbClr>
          </a:solidFill>
          <a:ln>
            <a:solidFill>
              <a:srgbClr val="0F204B">
                <a:alpha val="7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6" name="Rectangle 15"/>
          <p:cNvSpPr/>
          <p:nvPr userDrawn="1"/>
        </p:nvSpPr>
        <p:spPr>
          <a:xfrm>
            <a:off x="8237" y="4793680"/>
            <a:ext cx="12173199" cy="20643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ound Same Side Corner Rectangle 7"/>
          <p:cNvSpPr/>
          <p:nvPr userDrawn="1"/>
        </p:nvSpPr>
        <p:spPr>
          <a:xfrm flipV="1">
            <a:off x="429490" y="4793680"/>
            <a:ext cx="11333019" cy="628819"/>
          </a:xfrm>
          <a:prstGeom prst="round2SameRect">
            <a:avLst/>
          </a:prstGeom>
          <a:solidFill>
            <a:srgbClr val="A71930"/>
          </a:solidFill>
          <a:ln>
            <a:solidFill>
              <a:srgbClr val="A71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702" y="5538740"/>
            <a:ext cx="3025808" cy="908242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748144" y="5538740"/>
            <a:ext cx="4604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>
                <a:solidFill>
                  <a:srgbClr val="0F204B"/>
                </a:solidFill>
              </a:rPr>
              <a:t>Inspiring excellence. Transforming lives.</a:t>
            </a:r>
            <a:endParaRPr lang="en-ZA" sz="1200" i="1" dirty="0">
              <a:solidFill>
                <a:srgbClr val="0F204B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10542494" y="6176803"/>
            <a:ext cx="980141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 userDrawn="1"/>
        </p:nvSpPr>
        <p:spPr>
          <a:xfrm>
            <a:off x="429490" y="3448050"/>
            <a:ext cx="1133301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ZA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16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7991"/>
            <a:ext cx="12192000" cy="110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896" y="1611441"/>
            <a:ext cx="1172244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23164" y="6258492"/>
            <a:ext cx="1828800" cy="55279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1124607"/>
          </a:xfrm>
          <a:prstGeom prst="rect">
            <a:avLst/>
          </a:prstGeom>
          <a:solidFill>
            <a:srgbClr val="A71930"/>
          </a:solidFill>
          <a:ln>
            <a:solidFill>
              <a:srgbClr val="A71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494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7991"/>
            <a:ext cx="12192000" cy="11081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0323164" y="6258492"/>
            <a:ext cx="1828800" cy="55279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192000" cy="1124607"/>
          </a:xfrm>
          <a:prstGeom prst="rect">
            <a:avLst/>
          </a:prstGeom>
          <a:solidFill>
            <a:srgbClr val="A71930"/>
          </a:solidFill>
          <a:ln>
            <a:solidFill>
              <a:srgbClr val="A719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21006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dagamajy@ufs.ac.za" TargetMode="External"/><Relationship Id="rId2" Type="http://schemas.openxmlformats.org/officeDocument/2006/relationships/hyperlink" Target="mailto:vonwiellighm@ufs.ac.z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okupiLBC@ufs.ac.za" TargetMode="External"/><Relationship Id="rId4" Type="http://schemas.openxmlformats.org/officeDocument/2006/relationships/hyperlink" Target="mailto:vaniap@ufs.ac.za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29490" y="3217025"/>
            <a:ext cx="11333019" cy="13632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Employment Relations Management</a:t>
            </a:r>
            <a:br>
              <a:rPr lang="en-US" dirty="0" smtClean="0"/>
            </a:br>
            <a:r>
              <a:rPr lang="en-US" dirty="0" smtClean="0"/>
              <a:t>Training for Line Managers/Supervisors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124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Mediations </a:t>
            </a:r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-21400" y="1451255"/>
            <a:ext cx="5158305" cy="4885508"/>
            <a:chOff x="7625662" y="1485709"/>
            <a:chExt cx="4187515" cy="4885508"/>
          </a:xfrm>
        </p:grpSpPr>
        <p:sp>
          <p:nvSpPr>
            <p:cNvPr id="4" name="Rounded Rectangle 3"/>
            <p:cNvSpPr/>
            <p:nvPr/>
          </p:nvSpPr>
          <p:spPr>
            <a:xfrm>
              <a:off x="8338457" y="1485709"/>
              <a:ext cx="3474720" cy="4885508"/>
            </a:xfrm>
            <a:prstGeom prst="roundRect">
              <a:avLst>
                <a:gd name="adj" fmla="val 10276"/>
              </a:avLst>
            </a:prstGeom>
            <a:noFill/>
            <a:ln w="38100">
              <a:solidFill>
                <a:srgbClr val="BB13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616811" y="1748118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Mediations </a:t>
              </a:r>
              <a:endParaRPr lang="en-ZA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625662" y="3773964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Aggrieved </a:t>
              </a:r>
              <a:endParaRPr lang="en-Z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57061" y="2753372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Line Manager </a:t>
              </a:r>
              <a:endParaRPr lang="en-Z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977356" y="2598895"/>
              <a:ext cx="2160000" cy="0"/>
            </a:xfrm>
            <a:prstGeom prst="line">
              <a:avLst/>
            </a:prstGeom>
            <a:ln w="38100">
              <a:solidFill>
                <a:srgbClr val="BB1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084668" y="6102548"/>
              <a:ext cx="2160000" cy="0"/>
            </a:xfrm>
            <a:prstGeom prst="line">
              <a:avLst/>
            </a:prstGeom>
            <a:ln w="38100">
              <a:solidFill>
                <a:srgbClr val="BB1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5370340" y="1405699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ZA" dirty="0"/>
              <a:t>Mediation:</a:t>
            </a:r>
          </a:p>
          <a:p>
            <a:endParaRPr lang="en-ZA" dirty="0"/>
          </a:p>
          <a:p>
            <a:r>
              <a:rPr lang="en-ZA" dirty="0" smtClean="0"/>
              <a:t>Definition: Mediation </a:t>
            </a:r>
            <a:r>
              <a:rPr lang="en-ZA" dirty="0"/>
              <a:t>is a structured, voluntary, non - binding, without prejudice and confidential process, commencing after an agreement to mediate had been signed, and in which participants with settlement authority, assisted by an impartial person (the mediator), self – determine a negotiated outcome.          </a:t>
            </a:r>
          </a:p>
          <a:p>
            <a:endParaRPr lang="en-ZA" dirty="0"/>
          </a:p>
          <a:p>
            <a:r>
              <a:rPr lang="en-ZA" dirty="0"/>
              <a:t>All the features of mediation are designed to create the best possible environment for the participants to reach the best possible settlement of their dispute.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24080" y="3740788"/>
            <a:ext cx="2918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Co-employee 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50481" y="5339611"/>
            <a:ext cx="291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Junior 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62332" y="4873950"/>
            <a:ext cx="66723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cs typeface="Arial" panose="020B0604020202020204" pitchFamily="34" charset="0"/>
              </a:rPr>
              <a:t>ERM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may appoint a suitable mediator to mediate the matter 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946366" y="3119028"/>
            <a:ext cx="692331" cy="4601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454704" y="3972126"/>
            <a:ext cx="758759" cy="159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866876" y="4335725"/>
            <a:ext cx="587828" cy="71845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63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Grievances </a:t>
            </a:r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623207" y="1405699"/>
            <a:ext cx="3474720" cy="4885508"/>
            <a:chOff x="8338457" y="1485709"/>
            <a:chExt cx="3474720" cy="4885508"/>
          </a:xfrm>
        </p:grpSpPr>
        <p:sp>
          <p:nvSpPr>
            <p:cNvPr id="4" name="Rounded Rectangle 3"/>
            <p:cNvSpPr/>
            <p:nvPr/>
          </p:nvSpPr>
          <p:spPr>
            <a:xfrm>
              <a:off x="8338457" y="1485709"/>
              <a:ext cx="3474720" cy="4885508"/>
            </a:xfrm>
            <a:prstGeom prst="roundRect">
              <a:avLst>
                <a:gd name="adj" fmla="val 10276"/>
              </a:avLst>
            </a:prstGeom>
            <a:noFill/>
            <a:ln w="38100">
              <a:solidFill>
                <a:srgbClr val="BB13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616811" y="1748118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Grievance</a:t>
              </a:r>
              <a:endParaRPr lang="en-ZA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598350" y="2563726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Line Manager </a:t>
              </a:r>
              <a:endParaRPr lang="en-Z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514211" y="4057426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Employee</a:t>
              </a:r>
              <a:endParaRPr lang="en-Z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977356" y="2598895"/>
              <a:ext cx="2160000" cy="0"/>
            </a:xfrm>
            <a:prstGeom prst="line">
              <a:avLst/>
            </a:prstGeom>
            <a:ln w="38100">
              <a:solidFill>
                <a:srgbClr val="BB1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977356" y="4479488"/>
              <a:ext cx="2160000" cy="0"/>
            </a:xfrm>
            <a:prstGeom prst="line">
              <a:avLst/>
            </a:prstGeom>
            <a:ln w="38100">
              <a:solidFill>
                <a:srgbClr val="BB1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Down Arrow 9"/>
          <p:cNvSpPr/>
          <p:nvPr/>
        </p:nvSpPr>
        <p:spPr>
          <a:xfrm flipV="1">
            <a:off x="1843847" y="2856480"/>
            <a:ext cx="828240" cy="1154024"/>
          </a:xfrm>
          <a:prstGeom prst="downArrow">
            <a:avLst/>
          </a:prstGeom>
          <a:solidFill>
            <a:srgbClr val="BB1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2" name="Rectangle 11"/>
          <p:cNvSpPr/>
          <p:nvPr/>
        </p:nvSpPr>
        <p:spPr>
          <a:xfrm>
            <a:off x="4761858" y="1894429"/>
            <a:ext cx="629095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A grievance is any complaint by an employee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</a:rPr>
              <a:t>and/or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group of employees against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</a:rPr>
              <a:t>an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act or omission by the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</a:rPr>
              <a:t>line manager,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which adversely affects the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</a:rPr>
              <a:t>employee(s) and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relates to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</a:rPr>
              <a:t>infringement on his/her 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conditions of service, or </a:t>
            </a:r>
            <a:r>
              <a:rPr lang="en-ZA" dirty="0" smtClean="0">
                <a:latin typeface="Arial" panose="020B0604020202020204" pitchFamily="34" charset="0"/>
                <a:ea typeface="Calibri" panose="020F0502020204030204" pitchFamily="34" charset="0"/>
              </a:rPr>
              <a:t>his/her right contained in policies and procedures.</a:t>
            </a: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  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 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ZA" dirty="0">
                <a:latin typeface="Arial" panose="020B0604020202020204" pitchFamily="34" charset="0"/>
                <a:ea typeface="Calibri" panose="020F0502020204030204" pitchFamily="34" charset="0"/>
              </a:rPr>
              <a:t>The grievance procedure cannot be applied for dissatisfaction on matters of interest and excludes complaints regarding unfair dismissals, allegations of misconduct or any other procedure in this policy.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18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Probation Management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43691" y="1280160"/>
            <a:ext cx="113157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Probation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New employees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Purpose is to evaluate employee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Distinguished from permanent employees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Period be determined in advance &amp; should be reasonable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Purpose is to establish employees’ suitability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Performance should be assessed 2 times per annum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Probation meetings to be documented and signed by </a:t>
            </a:r>
            <a:r>
              <a:rPr lang="en-US" sz="2400" dirty="0" smtClean="0"/>
              <a:t>parties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Reasonable evaluation, training, counseling &amp; guidance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Inform of failing to meet standards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Invite employee to give representations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Extend period / dismiss (less compelling reasons)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407084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Incapacity management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02870" y="1121009"/>
            <a:ext cx="112242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Poor work performance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Failed to meet performance standard?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If not, was employee: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Aware?  </a:t>
            </a:r>
            <a:r>
              <a:rPr lang="en-US" sz="2000" dirty="0"/>
              <a:t>J</a:t>
            </a:r>
            <a:r>
              <a:rPr lang="en-US" sz="2000" dirty="0" smtClean="0"/>
              <a:t>ob clarification meeting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Given fair opportunity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Mentoring, training and coaching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/>
              <a:t>2</a:t>
            </a:r>
            <a:r>
              <a:rPr lang="en-US" sz="2000" dirty="0" smtClean="0"/>
              <a:t> performance reviews to be done and documented annually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Is dismissal appropriate?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Ill Health / Injury: Incapacity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Temporary / permanent incapacity to be guided by prognosis and diagnosis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Temporary incapacity: line can consider light duty or replacement staff member on a fixed term contract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Medical evidence to support process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Ill health incapacity inquiry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In cases of dismissal employee will be medically boarded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Disability claim to be lodged with insurers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Particular consideration for IOD’S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71963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ZA" dirty="0">
              <a:solidFill>
                <a:schemeClr val="bg1"/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378823" y="1485709"/>
            <a:ext cx="3474720" cy="4885508"/>
            <a:chOff x="378823" y="1485709"/>
            <a:chExt cx="3474720" cy="4885508"/>
          </a:xfrm>
        </p:grpSpPr>
        <p:sp>
          <p:nvSpPr>
            <p:cNvPr id="4" name="Rounded Rectangle 3"/>
            <p:cNvSpPr/>
            <p:nvPr/>
          </p:nvSpPr>
          <p:spPr>
            <a:xfrm>
              <a:off x="378823" y="1485709"/>
              <a:ext cx="3474720" cy="4885508"/>
            </a:xfrm>
            <a:prstGeom prst="roundRect">
              <a:avLst>
                <a:gd name="adj" fmla="val 10276"/>
              </a:avLst>
            </a:prstGeom>
            <a:noFill/>
            <a:ln w="38100">
              <a:solidFill>
                <a:srgbClr val="BB13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58905" y="1748118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Discipline</a:t>
              </a:r>
              <a:endParaRPr lang="en-ZA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8846" y="2574699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Line Manager</a:t>
              </a:r>
              <a:endParaRPr lang="en-Z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01491" y="4201501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Employee</a:t>
              </a:r>
              <a:endParaRPr lang="en-Z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021976" y="2598895"/>
              <a:ext cx="2160000" cy="0"/>
            </a:xfrm>
            <a:prstGeom prst="line">
              <a:avLst/>
            </a:prstGeom>
            <a:ln w="38100">
              <a:solidFill>
                <a:srgbClr val="BB1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1117852" y="4601611"/>
              <a:ext cx="2160000" cy="0"/>
            </a:xfrm>
            <a:prstGeom prst="line">
              <a:avLst/>
            </a:prstGeom>
            <a:ln w="38100">
              <a:solidFill>
                <a:srgbClr val="BB1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1750566" y="2032468"/>
            <a:ext cx="7825538" cy="3131930"/>
            <a:chOff x="-1272116" y="1748118"/>
            <a:chExt cx="8871770" cy="3766439"/>
          </a:xfrm>
        </p:grpSpPr>
        <p:sp>
          <p:nvSpPr>
            <p:cNvPr id="11" name="TextBox 10"/>
            <p:cNvSpPr txBox="1"/>
            <p:nvPr/>
          </p:nvSpPr>
          <p:spPr>
            <a:xfrm>
              <a:off x="4636994" y="1748118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ZA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Down Arrow 19"/>
            <p:cNvSpPr/>
            <p:nvPr/>
          </p:nvSpPr>
          <p:spPr>
            <a:xfrm>
              <a:off x="-1272116" y="3014126"/>
              <a:ext cx="796783" cy="1218560"/>
            </a:xfrm>
            <a:prstGeom prst="downArrow">
              <a:avLst/>
            </a:prstGeom>
            <a:solidFill>
              <a:srgbClr val="BB1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372361" y="5145225"/>
              <a:ext cx="32272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ZA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4679306" y="1663136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Discipline has to be fair, consistent, prompt and progressive.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Corrective not punitive.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Managerial responsibility and prerogative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Principles of natural justice to ensure fair procedure despite </a:t>
            </a:r>
            <a:r>
              <a:rPr lang="en-US" dirty="0" smtClean="0"/>
              <a:t>other.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The following should be used as a guideline: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Corrective Counselling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Written Warning, valid for 6 months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Final Written Warning, valid for 12 months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Disciplinary Hearing ( which may result in summary dismissal).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The process elected will depend on the severity of offence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</a:rPr>
              <a:t>eg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. theft, fraud etc. will warrant a disciplinary hearing for a first offence.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Line manager to instruct ERM to assist and advise with disciplinary action.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Should an investigation be required, line should instruct ERM accordingly. </a:t>
            </a:r>
            <a:endParaRPr lang="en-ZA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6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80851" y="1121009"/>
            <a:ext cx="1130427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Purpose of discipline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Definition:</a:t>
            </a:r>
          </a:p>
          <a:p>
            <a:r>
              <a:rPr lang="en-US" sz="2000" dirty="0" smtClean="0"/>
              <a:t>     Process of maintaining compliance with rules that regulate</a:t>
            </a:r>
          </a:p>
          <a:p>
            <a:r>
              <a:rPr lang="en-US" sz="2000" dirty="0" smtClean="0"/>
              <a:t>     Employment</a:t>
            </a:r>
          </a:p>
          <a:p>
            <a:endParaRPr lang="en-US" sz="2000" dirty="0"/>
          </a:p>
          <a:p>
            <a:r>
              <a:rPr lang="en-US" sz="2000" dirty="0" smtClean="0"/>
              <a:t>Promotes: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Working safely together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Dismissal reserved for serious misconduct or </a:t>
            </a:r>
            <a:r>
              <a:rPr lang="en-US" sz="2000" dirty="0" smtClean="0"/>
              <a:t>repeated offences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When employee has no intention to behave </a:t>
            </a:r>
            <a:r>
              <a:rPr lang="en-US" sz="2000" dirty="0" smtClean="0"/>
              <a:t>acceptably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Must be applied </a:t>
            </a:r>
            <a:r>
              <a:rPr lang="en-US" sz="2000" dirty="0" smtClean="0"/>
              <a:t>consistently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Difficult in large </a:t>
            </a:r>
            <a:r>
              <a:rPr lang="en-US" sz="2000" dirty="0" smtClean="0"/>
              <a:t>organizations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3935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Precautionary suspensions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121009"/>
            <a:ext cx="1138042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Suspensions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Constitutional right to: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Fair labour practice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Fair administrative action</a:t>
            </a:r>
          </a:p>
          <a:p>
            <a:pPr lvl="1"/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LRA: Unfair suspension constitutes an unfair labour practice</a:t>
            </a:r>
          </a:p>
          <a:p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Process to be followed: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Employee must be notified in writing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Employer may suspend employee/utilize him temporarily in </a:t>
            </a:r>
            <a:r>
              <a:rPr lang="en-US" sz="2000" dirty="0" smtClean="0"/>
              <a:t>another capacity</a:t>
            </a:r>
            <a:r>
              <a:rPr lang="en-US" sz="2000" dirty="0"/>
              <a:t>, pending an investigation, </a:t>
            </a:r>
            <a:r>
              <a:rPr lang="en-US" sz="2000" dirty="0" smtClean="0"/>
              <a:t>if Senior Director Human Resources (HR) </a:t>
            </a:r>
            <a:r>
              <a:rPr lang="en-US" sz="2000" dirty="0"/>
              <a:t>is of opinion that it </a:t>
            </a:r>
            <a:r>
              <a:rPr lang="en-US" sz="2000" dirty="0" smtClean="0"/>
              <a:t>would be </a:t>
            </a:r>
            <a:r>
              <a:rPr lang="en-US" sz="2000" dirty="0"/>
              <a:t>detrimental to employer if employee remains in active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Senior Director HR </a:t>
            </a:r>
            <a:r>
              <a:rPr lang="en-US" sz="2000" dirty="0"/>
              <a:t>can suspend should there be  fair reason</a:t>
            </a:r>
            <a:r>
              <a:rPr lang="en-US" sz="20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Constitutional court judgement: Allan </a:t>
            </a:r>
            <a:r>
              <a:rPr lang="en-US" sz="2000" dirty="0"/>
              <a:t>Long v</a:t>
            </a:r>
            <a:r>
              <a:rPr lang="en-US" sz="2000" dirty="0" smtClean="0"/>
              <a:t> SAB (no need to for a dual process)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Senior Director HR </a:t>
            </a:r>
            <a:r>
              <a:rPr lang="en-US" sz="2000" dirty="0"/>
              <a:t>makes determination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Suspension/Utilization in another capacity not be for a </a:t>
            </a:r>
            <a:r>
              <a:rPr lang="en-US" sz="2000" dirty="0" smtClean="0"/>
              <a:t>unreasonably long </a:t>
            </a:r>
            <a:r>
              <a:rPr lang="en-US" sz="2000" dirty="0"/>
              <a:t>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Suspension </a:t>
            </a:r>
            <a:r>
              <a:rPr lang="en-US" sz="2000" dirty="0" smtClean="0"/>
              <a:t>will be with full remuneration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Final decision by employer if there is good cause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4962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121009"/>
            <a:ext cx="1041109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When to consider preliminary suspension</a:t>
            </a:r>
          </a:p>
          <a:p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Commit further </a:t>
            </a:r>
            <a:r>
              <a:rPr lang="en-US" sz="2400" dirty="0" smtClean="0"/>
              <a:t>misconduct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Hide, destroy / embezzle </a:t>
            </a:r>
            <a:r>
              <a:rPr lang="en-US" sz="2400" dirty="0" smtClean="0"/>
              <a:t>evidence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Intimidation </a:t>
            </a:r>
            <a:r>
              <a:rPr lang="en-US" sz="2400" dirty="0"/>
              <a:t>of </a:t>
            </a:r>
            <a:r>
              <a:rPr lang="en-US" sz="2400" dirty="0" smtClean="0"/>
              <a:t>witnesses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Interference with investigation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Only in case of serious </a:t>
            </a:r>
            <a:r>
              <a:rPr lang="en-US" sz="2400" dirty="0" smtClean="0"/>
              <a:t>misconduct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 smtClean="0"/>
          </a:p>
          <a:p>
            <a:pPr lvl="1"/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Precautionary suspension is normally pending an investigation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Also if any of the above factors are present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Suspension can be lifted if no conclusive evidence is obtained during investigation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not, suspension will cease automatically on date of outcome of hearing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714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Discipline management 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32202" y="1235463"/>
            <a:ext cx="120597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Disciplinary action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 accordance with principles of just Administrative action</a:t>
            </a:r>
          </a:p>
          <a:p>
            <a:pPr lvl="1"/>
            <a:endParaRPr lang="en-US" sz="2400" dirty="0" smtClean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prstClr val="black"/>
                </a:solidFill>
              </a:rPr>
              <a:t>Disciplinary </a:t>
            </a:r>
            <a:r>
              <a:rPr lang="en-US" sz="2400" dirty="0" smtClean="0">
                <a:solidFill>
                  <a:prstClr val="black"/>
                </a:solidFill>
              </a:rPr>
              <a:t>hearing</a:t>
            </a:r>
            <a:endParaRPr lang="en-US" sz="2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Only serious offences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Where dismissal is relevant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Procedurally &amp; substantively fair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If unfair – serious financial implications for employer  </a:t>
            </a:r>
          </a:p>
          <a:p>
            <a:pPr lvl="1"/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Disciplinary Process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Rests with immediate supervisor/line manager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Duty of supervisor/line manager to initiate counseling/enquiry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1598981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Counselling 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898939"/>
            <a:ext cx="1017974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Informal advice &amp; correction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Paragraph 3 (3) of Code of Good Practice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Minor transgressions e.g. poor time keeping, AWOL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Advantages for Supervisor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Expeditious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Effective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Explain why behavior is unacceptable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Keep a record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Confirm with letter of discussion (with witness present)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How to conduct Counseling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Explain lack in performance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Inform employee of </a:t>
            </a:r>
            <a:r>
              <a:rPr lang="en-US" dirty="0" smtClean="0"/>
              <a:t>required standard</a:t>
            </a:r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Enquire reasons, listen &amp; consider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Refer to previous </a:t>
            </a:r>
            <a:r>
              <a:rPr lang="en-US" dirty="0" smtClean="0"/>
              <a:t>counseling(s</a:t>
            </a:r>
            <a:r>
              <a:rPr lang="en-US" dirty="0"/>
              <a:t>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Inform </a:t>
            </a:r>
            <a:r>
              <a:rPr lang="en-US" dirty="0" smtClean="0"/>
              <a:t>employee that </a:t>
            </a:r>
            <a:r>
              <a:rPr lang="en-US" dirty="0"/>
              <a:t>you will confirm in writing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Confidential nature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Informal action e.g. </a:t>
            </a:r>
            <a:r>
              <a:rPr lang="en-US" dirty="0" smtClean="0"/>
              <a:t>verbal or written </a:t>
            </a:r>
            <a:r>
              <a:rPr lang="en-US" dirty="0"/>
              <a:t>warning can also be </a:t>
            </a:r>
          </a:p>
          <a:p>
            <a:r>
              <a:rPr lang="en-US" dirty="0"/>
              <a:t>      considered</a:t>
            </a:r>
            <a:endParaRPr lang="en-ZA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0929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ERM Objectives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1229091" y="2423508"/>
            <a:ext cx="8027065" cy="570477"/>
          </a:xfrm>
          <a:custGeom>
            <a:avLst/>
            <a:gdLst>
              <a:gd name="connsiteX0" fmla="*/ 0 w 8027065"/>
              <a:gd name="connsiteY0" fmla="*/ 0 h 570477"/>
              <a:gd name="connsiteX1" fmla="*/ 8027065 w 8027065"/>
              <a:gd name="connsiteY1" fmla="*/ 0 h 570477"/>
              <a:gd name="connsiteX2" fmla="*/ 8027065 w 8027065"/>
              <a:gd name="connsiteY2" fmla="*/ 570477 h 570477"/>
              <a:gd name="connsiteX3" fmla="*/ 0 w 8027065"/>
              <a:gd name="connsiteY3" fmla="*/ 570477 h 570477"/>
              <a:gd name="connsiteX4" fmla="*/ 0 w 8027065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7065" h="570477">
                <a:moveTo>
                  <a:pt x="0" y="0"/>
                </a:moveTo>
                <a:lnTo>
                  <a:pt x="8027065" y="0"/>
                </a:lnTo>
                <a:lnTo>
                  <a:pt x="8027065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rgbClr val="0F204B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816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ZA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iming to ensure that relations between </a:t>
            </a:r>
            <a:r>
              <a:rPr lang="en-ZA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</a:t>
            </a:r>
            <a:r>
              <a:rPr lang="en-ZA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and employee are sound 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872543" y="2352198"/>
            <a:ext cx="713096" cy="713096"/>
          </a:xfrm>
          <a:prstGeom prst="ellipse">
            <a:avLst/>
          </a:prstGeom>
          <a:solidFill>
            <a:srgbClr val="0F204B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 9"/>
          <p:cNvSpPr/>
          <p:nvPr/>
        </p:nvSpPr>
        <p:spPr>
          <a:xfrm>
            <a:off x="1443670" y="3279116"/>
            <a:ext cx="7812485" cy="570477"/>
          </a:xfrm>
          <a:custGeom>
            <a:avLst/>
            <a:gdLst>
              <a:gd name="connsiteX0" fmla="*/ 0 w 7812485"/>
              <a:gd name="connsiteY0" fmla="*/ 0 h 570477"/>
              <a:gd name="connsiteX1" fmla="*/ 7812485 w 7812485"/>
              <a:gd name="connsiteY1" fmla="*/ 0 h 570477"/>
              <a:gd name="connsiteX2" fmla="*/ 7812485 w 7812485"/>
              <a:gd name="connsiteY2" fmla="*/ 570477 h 570477"/>
              <a:gd name="connsiteX3" fmla="*/ 0 w 7812485"/>
              <a:gd name="connsiteY3" fmla="*/ 570477 h 570477"/>
              <a:gd name="connsiteX4" fmla="*/ 0 w 7812485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2485" h="570477">
                <a:moveTo>
                  <a:pt x="0" y="0"/>
                </a:moveTo>
                <a:lnTo>
                  <a:pt x="7812485" y="0"/>
                </a:lnTo>
                <a:lnTo>
                  <a:pt x="7812485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rgbClr val="A7A8AA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816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To enhance sound relations </a:t>
            </a:r>
            <a:r>
              <a:rPr lang="en-ZA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between employees </a:t>
            </a:r>
            <a:r>
              <a:rPr lang="en-ZA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workplace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1087122" y="3207806"/>
            <a:ext cx="713096" cy="713096"/>
          </a:xfrm>
          <a:prstGeom prst="ellipse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 11"/>
          <p:cNvSpPr/>
          <p:nvPr/>
        </p:nvSpPr>
        <p:spPr>
          <a:xfrm>
            <a:off x="1443670" y="4134181"/>
            <a:ext cx="7812485" cy="570477"/>
          </a:xfrm>
          <a:custGeom>
            <a:avLst/>
            <a:gdLst>
              <a:gd name="connsiteX0" fmla="*/ 0 w 7812485"/>
              <a:gd name="connsiteY0" fmla="*/ 0 h 570477"/>
              <a:gd name="connsiteX1" fmla="*/ 7812485 w 7812485"/>
              <a:gd name="connsiteY1" fmla="*/ 0 h 570477"/>
              <a:gd name="connsiteX2" fmla="*/ 7812485 w 7812485"/>
              <a:gd name="connsiteY2" fmla="*/ 570477 h 570477"/>
              <a:gd name="connsiteX3" fmla="*/ 0 w 7812485"/>
              <a:gd name="connsiteY3" fmla="*/ 570477 h 570477"/>
              <a:gd name="connsiteX4" fmla="*/ 0 w 7812485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2485" h="570477">
                <a:moveTo>
                  <a:pt x="0" y="0"/>
                </a:moveTo>
                <a:lnTo>
                  <a:pt x="7812485" y="0"/>
                </a:lnTo>
                <a:lnTo>
                  <a:pt x="7812485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rgbClr val="A71930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816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>
                <a:latin typeface="Arial" panose="020B0604020202020204" pitchFamily="34" charset="0"/>
                <a:cs typeface="Arial" panose="020B0604020202020204" pitchFamily="34" charset="0"/>
              </a:rPr>
              <a:t>Proactive vs reactive by ensuring HR </a:t>
            </a:r>
            <a:r>
              <a:rPr lang="en-ZA" b="1"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en-ZA">
                <a:latin typeface="Arial" panose="020B0604020202020204" pitchFamily="34" charset="0"/>
                <a:cs typeface="Arial" panose="020B0604020202020204" pitchFamily="34" charset="0"/>
              </a:rPr>
              <a:t> with our clients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087122" y="4062872"/>
            <a:ext cx="713096" cy="713096"/>
          </a:xfrm>
          <a:prstGeom prst="ellipse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 13"/>
          <p:cNvSpPr/>
          <p:nvPr/>
        </p:nvSpPr>
        <p:spPr>
          <a:xfrm>
            <a:off x="1229091" y="4989789"/>
            <a:ext cx="8027065" cy="570477"/>
          </a:xfrm>
          <a:custGeom>
            <a:avLst/>
            <a:gdLst>
              <a:gd name="connsiteX0" fmla="*/ 0 w 8027065"/>
              <a:gd name="connsiteY0" fmla="*/ 0 h 570477"/>
              <a:gd name="connsiteX1" fmla="*/ 8027065 w 8027065"/>
              <a:gd name="connsiteY1" fmla="*/ 0 h 570477"/>
              <a:gd name="connsiteX2" fmla="*/ 8027065 w 8027065"/>
              <a:gd name="connsiteY2" fmla="*/ 570477 h 570477"/>
              <a:gd name="connsiteX3" fmla="*/ 0 w 8027065"/>
              <a:gd name="connsiteY3" fmla="*/ 570477 h 570477"/>
              <a:gd name="connsiteX4" fmla="*/ 0 w 8027065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7065" h="570477">
                <a:moveTo>
                  <a:pt x="0" y="0"/>
                </a:moveTo>
                <a:lnTo>
                  <a:pt x="8027065" y="0"/>
                </a:lnTo>
                <a:lnTo>
                  <a:pt x="8027065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rgbClr val="0F204B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816" tIns="45720" rIns="45720" bIns="45720" numCol="1" spcCol="1270" anchor="ctr" anchorCtr="0">
            <a:noAutofit/>
          </a:bodyPr>
          <a:lstStyle/>
          <a:p>
            <a:pPr lvl="0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Legal </a:t>
            </a:r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 with employment legislation to ensure fair and non-discriminatory policies, procedures, best practices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872543" y="4918479"/>
            <a:ext cx="713096" cy="713096"/>
          </a:xfrm>
          <a:prstGeom prst="ellipse">
            <a:avLst/>
          </a:prstGeom>
          <a:solidFill>
            <a:srgbClr val="0F204B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 15"/>
          <p:cNvSpPr/>
          <p:nvPr/>
        </p:nvSpPr>
        <p:spPr>
          <a:xfrm>
            <a:off x="759835" y="5845396"/>
            <a:ext cx="8496321" cy="570477"/>
          </a:xfrm>
          <a:custGeom>
            <a:avLst/>
            <a:gdLst>
              <a:gd name="connsiteX0" fmla="*/ 0 w 8496321"/>
              <a:gd name="connsiteY0" fmla="*/ 0 h 570477"/>
              <a:gd name="connsiteX1" fmla="*/ 8496321 w 8496321"/>
              <a:gd name="connsiteY1" fmla="*/ 0 h 570477"/>
              <a:gd name="connsiteX2" fmla="*/ 8496321 w 8496321"/>
              <a:gd name="connsiteY2" fmla="*/ 570477 h 570477"/>
              <a:gd name="connsiteX3" fmla="*/ 0 w 8496321"/>
              <a:gd name="connsiteY3" fmla="*/ 570477 h 570477"/>
              <a:gd name="connsiteX4" fmla="*/ 0 w 8496321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6321" h="570477">
                <a:moveTo>
                  <a:pt x="0" y="0"/>
                </a:moveTo>
                <a:lnTo>
                  <a:pt x="8496321" y="0"/>
                </a:lnTo>
                <a:lnTo>
                  <a:pt x="8496321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rgbClr val="A7A8AA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816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Training line managers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on disciplinary processes</a:t>
            </a: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403286" y="5774087"/>
            <a:ext cx="713096" cy="713096"/>
          </a:xfrm>
          <a:prstGeom prst="ellipse">
            <a:avLst/>
          </a:prstGeom>
          <a:solidFill>
            <a:srgbClr val="A7A8AA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" name="Freeform 4"/>
          <p:cNvSpPr/>
          <p:nvPr/>
        </p:nvSpPr>
        <p:spPr>
          <a:xfrm>
            <a:off x="759835" y="1567901"/>
            <a:ext cx="8496321" cy="570477"/>
          </a:xfrm>
          <a:custGeom>
            <a:avLst/>
            <a:gdLst>
              <a:gd name="connsiteX0" fmla="*/ 0 w 8496321"/>
              <a:gd name="connsiteY0" fmla="*/ 0 h 570477"/>
              <a:gd name="connsiteX1" fmla="*/ 8496321 w 8496321"/>
              <a:gd name="connsiteY1" fmla="*/ 0 h 570477"/>
              <a:gd name="connsiteX2" fmla="*/ 8496321 w 8496321"/>
              <a:gd name="connsiteY2" fmla="*/ 570477 h 570477"/>
              <a:gd name="connsiteX3" fmla="*/ 0 w 8496321"/>
              <a:gd name="connsiteY3" fmla="*/ 570477 h 570477"/>
              <a:gd name="connsiteX4" fmla="*/ 0 w 8496321"/>
              <a:gd name="connsiteY4" fmla="*/ 0 h 57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96321" h="570477">
                <a:moveTo>
                  <a:pt x="0" y="0"/>
                </a:moveTo>
                <a:lnTo>
                  <a:pt x="8496321" y="0"/>
                </a:lnTo>
                <a:lnTo>
                  <a:pt x="8496321" y="570477"/>
                </a:lnTo>
                <a:lnTo>
                  <a:pt x="0" y="570477"/>
                </a:lnTo>
                <a:lnTo>
                  <a:pt x="0" y="0"/>
                </a:lnTo>
                <a:close/>
              </a:path>
            </a:pathLst>
          </a:custGeom>
          <a:solidFill>
            <a:srgbClr val="A71930">
              <a:alpha val="8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52816" tIns="45720" rIns="45720" bIns="45720" numCol="1" spcCol="1270" anchor="ctr" anchorCtr="0">
            <a:noAutofit/>
          </a:bodyPr>
          <a:lstStyle/>
          <a:p>
            <a:pPr lvl="0" algn="l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ZA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objectives of this section is to deal with </a:t>
            </a:r>
            <a:r>
              <a:rPr lang="en-ZA" b="1" dirty="0" smtClean="0">
                <a:latin typeface="Arial" panose="020B0604020202020204" pitchFamily="34" charset="0"/>
                <a:cs typeface="Arial" panose="020B0604020202020204" pitchFamily="34" charset="0"/>
              </a:rPr>
              <a:t>Employment Relations Management</a:t>
            </a:r>
            <a:r>
              <a:rPr lang="en-ZA" sz="1800" b="1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US" sz="1800" b="1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3286" y="1496591"/>
            <a:ext cx="713096" cy="713096"/>
          </a:xfrm>
          <a:prstGeom prst="ellipse">
            <a:avLst/>
          </a:prstGeom>
          <a:solidFill>
            <a:srgbClr val="A71930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236246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  <p:bldP spid="16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Discipline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65192" y="1121009"/>
            <a:ext cx="113804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Informal Disciplinary Action: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Verbal warnings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Minor misconduct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Valid for 3 months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Written warnings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Preceded by disciplinary meeting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Audi altrem partem rule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Invitation to employee, union rep allowed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Must sign receipt and receive copy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Refusal to sign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Copy on employees; file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Valid for 6 months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Formal Disciplinary Action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Final written warnings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Serious and/or repetitive offences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Final opportunity to rectify behavior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Invitation to employee, union rep </a:t>
            </a:r>
            <a:r>
              <a:rPr lang="en-US" dirty="0" smtClean="0"/>
              <a:t>allowed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Valid for 12 months to be given in a disciplinary hearing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30199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Disciplinary Hearings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51460" y="1325880"/>
            <a:ext cx="101384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Schedule 8 (Code of Good Practice)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Substantive &amp; procedural fairness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Disciplinary rules create certainty &amp; consistency in application of discipline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Breach or rule – disciplinary action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Corrective approach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Sanction depends on transgression and frequency of </a:t>
            </a:r>
          </a:p>
          <a:p>
            <a:pPr lvl="1"/>
            <a:r>
              <a:rPr lang="en-US" sz="2400" dirty="0"/>
              <a:t> </a:t>
            </a:r>
            <a:r>
              <a:rPr lang="en-US" sz="2400" dirty="0" smtClean="0"/>
              <a:t>    transgression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Dismissal is last resort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Consultation with union leadership prior to Disciplinary Action against Shop Steward</a:t>
            </a: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741108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sanctions to be given at a hearing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227909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Final written warning valid for 12 months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Demotion mainly for incapacity and poor work </a:t>
            </a:r>
            <a:r>
              <a:rPr lang="en-US" dirty="0" smtClean="0"/>
              <a:t>performance subject to the availability of a vacant suitable alternative position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Dismissal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Presiding Officer decision  is a </a:t>
            </a:r>
            <a:r>
              <a:rPr lang="en-US" dirty="0" smtClean="0"/>
              <a:t>recommendation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</a:t>
            </a:r>
            <a:r>
              <a:rPr lang="en-US" dirty="0" smtClean="0"/>
              <a:t>VC </a:t>
            </a:r>
            <a:r>
              <a:rPr lang="en-US" dirty="0"/>
              <a:t>or his delegated authority can </a:t>
            </a:r>
            <a:r>
              <a:rPr lang="en-US" dirty="0" smtClean="0"/>
              <a:t>accept/overrule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No double jeopardy, except if permitted by Case </a:t>
            </a:r>
            <a:r>
              <a:rPr lang="en-US" dirty="0" smtClean="0"/>
              <a:t>Law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Double jeopardy is trying a matter twice on the same set of facts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Disciplinary action is taken in terms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Disciplinary code (Schedule 8)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Employee Relations Management Policy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LRA (Schedule 8)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Section 185</a:t>
            </a:r>
          </a:p>
          <a:p>
            <a:pPr marL="742950" lvl="1" indent="-285750">
              <a:buFont typeface="Calibri" panose="020F0502020204030204" pitchFamily="34" charset="0"/>
              <a:buChar char="‒"/>
            </a:pPr>
            <a:r>
              <a:rPr lang="en-US" dirty="0"/>
              <a:t>Right not to be dismissed unfairly</a:t>
            </a:r>
            <a:endParaRPr lang="en-ZA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387974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 of Dismissals 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50784" y="1121009"/>
            <a:ext cx="11690431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Section 186</a:t>
            </a:r>
          </a:p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Termination of contract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Non renewal / worse terms</a:t>
            </a:r>
          </a:p>
          <a:p>
            <a:r>
              <a:rPr lang="en-US" sz="2400" dirty="0" smtClean="0"/>
              <a:t>Fixed term and legitimate expectations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Resume work after maternity (automatic unfair)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Several dismissed for same reason and only some re-employed (selective re-employment)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Constructive dismissal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Section 197 transfer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Less favorable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Also makes provision for automatic unfair dismissals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Sec 198 (B) fixed term contracts of employees below the threshold(BCEA), should not exceed 3 months. Deemed permanency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138538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Dismissals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 flipH="1" flipV="1">
            <a:off x="508822" y="1723569"/>
            <a:ext cx="8345811" cy="3542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/>
          </a:p>
        </p:txBody>
      </p:sp>
      <p:sp>
        <p:nvSpPr>
          <p:cNvPr id="5" name="TextBox 4"/>
          <p:cNvSpPr txBox="1"/>
          <p:nvPr/>
        </p:nvSpPr>
        <p:spPr>
          <a:xfrm>
            <a:off x="243068" y="1307939"/>
            <a:ext cx="94333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Previous warnings or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First offender for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Intimidation; fighting; assault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Theft; unauthorized possession of council property;</a:t>
            </a:r>
          </a:p>
          <a:p>
            <a:pPr lvl="1"/>
            <a:r>
              <a:rPr lang="en-US" dirty="0" smtClean="0"/>
              <a:t>      malicious damage to 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Under influence of alcohol or drugs and performance</a:t>
            </a:r>
          </a:p>
          <a:p>
            <a:pPr lvl="1"/>
            <a:r>
              <a:rPr lang="en-US" dirty="0" smtClean="0"/>
              <a:t>      seriously impaired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Consumption of alcohol and drugs through which safety of 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     employees at risk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D</a:t>
            </a:r>
            <a:r>
              <a:rPr lang="en-US" dirty="0" smtClean="0"/>
              <a:t>ishonesty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Gross negligence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Disclosure of privileged information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Bribery or corruption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Sexual harassment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Plagiarism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Any other act that infringes trust relationship</a:t>
            </a:r>
          </a:p>
          <a:p>
            <a:pPr lvl="1"/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727514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iscipline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289367" y="1331089"/>
            <a:ext cx="117020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Section 188 (1)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Dismissal is only fair if fair procedure is followed (Procedural fairness)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Fair reason (Substantive fairness)</a:t>
            </a:r>
          </a:p>
          <a:p>
            <a:r>
              <a:rPr lang="en-US" sz="2800" dirty="0" smtClean="0"/>
              <a:t>Reason only fair if it relates 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Employees’ conduct (Misconduct)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Employees’ capacity (Poor work performance &amp; ill  health incapacity)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Employers’ operational requirements (retrenchment &amp; redundancy)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0650639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fairness of disciplinary action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003443"/>
            <a:ext cx="114300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Section 188 – Requires fair procedure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Requirements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Informed in a language that the employee understands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Adequate notice of hearing (5 working days)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Access to information (evidence)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H</a:t>
            </a:r>
            <a:r>
              <a:rPr lang="en-US" sz="2400" dirty="0" smtClean="0"/>
              <a:t>earing must precede decision: chairperson must be impartial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Timeous hearing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Employee must be present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Formal application for postponement to chairperson prior to </a:t>
            </a:r>
            <a:r>
              <a:rPr lang="en-US" sz="2400" dirty="0" smtClean="0"/>
              <a:t>commencement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Postponement only on good cause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 err="1" smtClean="0"/>
              <a:t>Mgobhozi</a:t>
            </a:r>
            <a:r>
              <a:rPr lang="en-US" sz="2400" dirty="0" smtClean="0"/>
              <a:t> v Naidoo NO &amp; others (Medical certificates regarded as hearsay evidence)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Representation by union official and/or representative or co-employee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Should external legal representation be required a formal written application be brought to ERM, 48 hours prior to hearing, for consideration. </a:t>
            </a:r>
          </a:p>
        </p:txBody>
      </p:sp>
    </p:spTree>
    <p:extLst>
      <p:ext uri="{BB962C8B-B14F-4D97-AF65-F5344CB8AC3E}">
        <p14:creationId xmlns:p14="http://schemas.microsoft.com/office/powerpoint/2010/main" val="3722062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Substantive fairness of disciplinary action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4097" y="858883"/>
            <a:ext cx="1122426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Good reason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Employment relationship intolerable?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Breach in trust relationship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Guidelines – Schedule 8, item 7: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Rule contravened?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If so: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Was rule reasonable &amp; valid?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Aware of rule / reasonably expected to be aware?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Rule applied consistently?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Dismissal appropriate sanction?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Code of Conduct and disciplinary code prescribes desired conduct of employees e.g. Whistleblowing on fraudulent and corrupt activities 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400" dirty="0" smtClean="0">
                <a:solidFill>
                  <a:prstClr val="black"/>
                </a:solidFill>
              </a:rPr>
              <a:t>UFS Whistleblowing line administered by KPMG and accessible on UFS website </a:t>
            </a:r>
            <a:endParaRPr lang="en-US" sz="2400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ZA" sz="2400" dirty="0"/>
          </a:p>
        </p:txBody>
      </p:sp>
    </p:spTree>
    <p:extLst>
      <p:ext uri="{BB962C8B-B14F-4D97-AF65-F5344CB8AC3E}">
        <p14:creationId xmlns:p14="http://schemas.microsoft.com/office/powerpoint/2010/main" val="3462408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Dismissal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35527" y="1121009"/>
            <a:ext cx="1118997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Only if progressive discipline fail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Gravity of misconduct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Factors: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Employees’ circumstances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Nature of job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Circumstances of </a:t>
            </a:r>
            <a:r>
              <a:rPr lang="en-US" dirty="0" smtClean="0"/>
              <a:t>infringement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/>
              <a:t>Dismissal normally appropriate: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Dishonesty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/>
              <a:t>Gross </a:t>
            </a:r>
            <a:r>
              <a:rPr lang="en-US" dirty="0"/>
              <a:t>insubordination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/>
              <a:t>Gross </a:t>
            </a:r>
            <a:r>
              <a:rPr lang="en-US" dirty="0" smtClean="0"/>
              <a:t>negligence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Indicators</a:t>
            </a:r>
          </a:p>
          <a:p>
            <a:r>
              <a:rPr lang="en-US" dirty="0" smtClean="0"/>
              <a:t>Does nature of misconduct render employment contract intolerable?</a:t>
            </a:r>
          </a:p>
          <a:p>
            <a:endParaRPr lang="en-US" dirty="0"/>
          </a:p>
          <a:p>
            <a:r>
              <a:rPr lang="en-US" dirty="0" smtClean="0"/>
              <a:t>Dismissal would then be appropriate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Rustenburg Platinum mines case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LC – Subjective test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LAC – Objective test</a:t>
            </a:r>
          </a:p>
        </p:txBody>
      </p:sp>
    </p:spTree>
    <p:extLst>
      <p:ext uri="{BB962C8B-B14F-4D97-AF65-F5344CB8AC3E}">
        <p14:creationId xmlns:p14="http://schemas.microsoft.com/office/powerpoint/2010/main" val="22072916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Appeals 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1121009"/>
            <a:ext cx="12192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/>
              <a:t>Appeal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According to Disciplinary policy, should </a:t>
            </a:r>
            <a:r>
              <a:rPr lang="en-US" sz="2400" dirty="0" smtClean="0"/>
              <a:t>be within writing 5 working days </a:t>
            </a:r>
            <a:r>
              <a:rPr lang="en-US" sz="2400" dirty="0"/>
              <a:t>after the </a:t>
            </a:r>
            <a:r>
              <a:rPr lang="en-US" sz="2400" dirty="0" smtClean="0"/>
              <a:t>outcome of the disciplinary hearing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Should be submitted to ERM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Submissions has to be submitted in writing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ERM to forward appeal to Appeals Committee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Will not be a </a:t>
            </a:r>
            <a:r>
              <a:rPr lang="en-US" sz="2400" i="1" dirty="0" smtClean="0"/>
              <a:t>de novo </a:t>
            </a:r>
            <a:r>
              <a:rPr lang="en-US" sz="2400" dirty="0" smtClean="0"/>
              <a:t>hearing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New Chairperson to be appointed for Appeal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Chairperson to review evidence led at disciplinary hearing  to determine fairness of finding and sanction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ERM to communicate outcome of appeal to parties 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8270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033" y="1968094"/>
            <a:ext cx="4969624" cy="4969624"/>
          </a:xfrm>
          <a:prstGeom prst="rect">
            <a:avLst/>
          </a:prstGeom>
        </p:spPr>
      </p:pic>
      <p:sp>
        <p:nvSpPr>
          <p:cNvPr id="17" name="Freeform 16"/>
          <p:cNvSpPr/>
          <p:nvPr/>
        </p:nvSpPr>
        <p:spPr>
          <a:xfrm>
            <a:off x="8293134" y="3898035"/>
            <a:ext cx="1706344" cy="1109124"/>
          </a:xfrm>
          <a:custGeom>
            <a:avLst/>
            <a:gdLst>
              <a:gd name="connsiteX0" fmla="*/ 0 w 1706344"/>
              <a:gd name="connsiteY0" fmla="*/ 184858 h 1109124"/>
              <a:gd name="connsiteX1" fmla="*/ 184858 w 1706344"/>
              <a:gd name="connsiteY1" fmla="*/ 0 h 1109124"/>
              <a:gd name="connsiteX2" fmla="*/ 1521486 w 1706344"/>
              <a:gd name="connsiteY2" fmla="*/ 0 h 1109124"/>
              <a:gd name="connsiteX3" fmla="*/ 1706344 w 1706344"/>
              <a:gd name="connsiteY3" fmla="*/ 184858 h 1109124"/>
              <a:gd name="connsiteX4" fmla="*/ 1706344 w 1706344"/>
              <a:gd name="connsiteY4" fmla="*/ 924266 h 1109124"/>
              <a:gd name="connsiteX5" fmla="*/ 1521486 w 1706344"/>
              <a:gd name="connsiteY5" fmla="*/ 1109124 h 1109124"/>
              <a:gd name="connsiteX6" fmla="*/ 184858 w 1706344"/>
              <a:gd name="connsiteY6" fmla="*/ 1109124 h 1109124"/>
              <a:gd name="connsiteX7" fmla="*/ 0 w 1706344"/>
              <a:gd name="connsiteY7" fmla="*/ 924266 h 1109124"/>
              <a:gd name="connsiteX8" fmla="*/ 0 w 1706344"/>
              <a:gd name="connsiteY8" fmla="*/ 184858 h 110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344" h="1109124">
                <a:moveTo>
                  <a:pt x="0" y="184858"/>
                </a:moveTo>
                <a:cubicBezTo>
                  <a:pt x="0" y="82764"/>
                  <a:pt x="82764" y="0"/>
                  <a:pt x="184858" y="0"/>
                </a:cubicBezTo>
                <a:lnTo>
                  <a:pt x="1521486" y="0"/>
                </a:lnTo>
                <a:cubicBezTo>
                  <a:pt x="1623580" y="0"/>
                  <a:pt x="1706344" y="82764"/>
                  <a:pt x="1706344" y="184858"/>
                </a:cubicBezTo>
                <a:lnTo>
                  <a:pt x="1706344" y="924266"/>
                </a:lnTo>
                <a:cubicBezTo>
                  <a:pt x="1706344" y="1026360"/>
                  <a:pt x="1623580" y="1109124"/>
                  <a:pt x="1521486" y="1109124"/>
                </a:cubicBezTo>
                <a:lnTo>
                  <a:pt x="184858" y="1109124"/>
                </a:lnTo>
                <a:cubicBezTo>
                  <a:pt x="82764" y="1109124"/>
                  <a:pt x="0" y="1026360"/>
                  <a:pt x="0" y="924266"/>
                </a:cubicBezTo>
                <a:lnTo>
                  <a:pt x="0" y="184858"/>
                </a:lnTo>
                <a:close/>
              </a:path>
            </a:pathLst>
          </a:custGeom>
          <a:solidFill>
            <a:srgbClr val="A7193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723" tIns="122723" rIns="122723" bIns="12272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Line Managers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1944212" y="3898035"/>
            <a:ext cx="1706344" cy="1109124"/>
          </a:xfrm>
          <a:custGeom>
            <a:avLst/>
            <a:gdLst>
              <a:gd name="connsiteX0" fmla="*/ 0 w 1706344"/>
              <a:gd name="connsiteY0" fmla="*/ 184858 h 1109124"/>
              <a:gd name="connsiteX1" fmla="*/ 184858 w 1706344"/>
              <a:gd name="connsiteY1" fmla="*/ 0 h 1109124"/>
              <a:gd name="connsiteX2" fmla="*/ 1521486 w 1706344"/>
              <a:gd name="connsiteY2" fmla="*/ 0 h 1109124"/>
              <a:gd name="connsiteX3" fmla="*/ 1706344 w 1706344"/>
              <a:gd name="connsiteY3" fmla="*/ 184858 h 1109124"/>
              <a:gd name="connsiteX4" fmla="*/ 1706344 w 1706344"/>
              <a:gd name="connsiteY4" fmla="*/ 924266 h 1109124"/>
              <a:gd name="connsiteX5" fmla="*/ 1521486 w 1706344"/>
              <a:gd name="connsiteY5" fmla="*/ 1109124 h 1109124"/>
              <a:gd name="connsiteX6" fmla="*/ 184858 w 1706344"/>
              <a:gd name="connsiteY6" fmla="*/ 1109124 h 1109124"/>
              <a:gd name="connsiteX7" fmla="*/ 0 w 1706344"/>
              <a:gd name="connsiteY7" fmla="*/ 924266 h 1109124"/>
              <a:gd name="connsiteX8" fmla="*/ 0 w 1706344"/>
              <a:gd name="connsiteY8" fmla="*/ 184858 h 110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344" h="1109124">
                <a:moveTo>
                  <a:pt x="0" y="184858"/>
                </a:moveTo>
                <a:cubicBezTo>
                  <a:pt x="0" y="82764"/>
                  <a:pt x="82764" y="0"/>
                  <a:pt x="184858" y="0"/>
                </a:cubicBezTo>
                <a:lnTo>
                  <a:pt x="1521486" y="0"/>
                </a:lnTo>
                <a:cubicBezTo>
                  <a:pt x="1623580" y="0"/>
                  <a:pt x="1706344" y="82764"/>
                  <a:pt x="1706344" y="184858"/>
                </a:cubicBezTo>
                <a:lnTo>
                  <a:pt x="1706344" y="924266"/>
                </a:lnTo>
                <a:cubicBezTo>
                  <a:pt x="1706344" y="1026360"/>
                  <a:pt x="1623580" y="1109124"/>
                  <a:pt x="1521486" y="1109124"/>
                </a:cubicBezTo>
                <a:lnTo>
                  <a:pt x="184858" y="1109124"/>
                </a:lnTo>
                <a:cubicBezTo>
                  <a:pt x="82764" y="1109124"/>
                  <a:pt x="0" y="1026360"/>
                  <a:pt x="0" y="924266"/>
                </a:cubicBezTo>
                <a:lnTo>
                  <a:pt x="0" y="184858"/>
                </a:lnTo>
                <a:close/>
              </a:path>
            </a:pathLst>
          </a:custGeom>
          <a:solidFill>
            <a:srgbClr val="0067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723" tIns="122723" rIns="122723" bIns="12272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Unions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44212" y="2788911"/>
            <a:ext cx="1706344" cy="1109124"/>
          </a:xfrm>
          <a:custGeom>
            <a:avLst/>
            <a:gdLst>
              <a:gd name="connsiteX0" fmla="*/ 0 w 1706344"/>
              <a:gd name="connsiteY0" fmla="*/ 184858 h 1109124"/>
              <a:gd name="connsiteX1" fmla="*/ 184858 w 1706344"/>
              <a:gd name="connsiteY1" fmla="*/ 0 h 1109124"/>
              <a:gd name="connsiteX2" fmla="*/ 1521486 w 1706344"/>
              <a:gd name="connsiteY2" fmla="*/ 0 h 1109124"/>
              <a:gd name="connsiteX3" fmla="*/ 1706344 w 1706344"/>
              <a:gd name="connsiteY3" fmla="*/ 184858 h 1109124"/>
              <a:gd name="connsiteX4" fmla="*/ 1706344 w 1706344"/>
              <a:gd name="connsiteY4" fmla="*/ 924266 h 1109124"/>
              <a:gd name="connsiteX5" fmla="*/ 1521486 w 1706344"/>
              <a:gd name="connsiteY5" fmla="*/ 1109124 h 1109124"/>
              <a:gd name="connsiteX6" fmla="*/ 184858 w 1706344"/>
              <a:gd name="connsiteY6" fmla="*/ 1109124 h 1109124"/>
              <a:gd name="connsiteX7" fmla="*/ 0 w 1706344"/>
              <a:gd name="connsiteY7" fmla="*/ 924266 h 1109124"/>
              <a:gd name="connsiteX8" fmla="*/ 0 w 1706344"/>
              <a:gd name="connsiteY8" fmla="*/ 184858 h 110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344" h="1109124">
                <a:moveTo>
                  <a:pt x="0" y="184858"/>
                </a:moveTo>
                <a:cubicBezTo>
                  <a:pt x="0" y="82764"/>
                  <a:pt x="82764" y="0"/>
                  <a:pt x="184858" y="0"/>
                </a:cubicBezTo>
                <a:lnTo>
                  <a:pt x="1521486" y="0"/>
                </a:lnTo>
                <a:cubicBezTo>
                  <a:pt x="1623580" y="0"/>
                  <a:pt x="1706344" y="82764"/>
                  <a:pt x="1706344" y="184858"/>
                </a:cubicBezTo>
                <a:lnTo>
                  <a:pt x="1706344" y="924266"/>
                </a:lnTo>
                <a:cubicBezTo>
                  <a:pt x="1706344" y="1026360"/>
                  <a:pt x="1623580" y="1109124"/>
                  <a:pt x="1521486" y="1109124"/>
                </a:cubicBezTo>
                <a:lnTo>
                  <a:pt x="184858" y="1109124"/>
                </a:lnTo>
                <a:cubicBezTo>
                  <a:pt x="82764" y="1109124"/>
                  <a:pt x="0" y="1026360"/>
                  <a:pt x="0" y="924266"/>
                </a:cubicBezTo>
                <a:lnTo>
                  <a:pt x="0" y="184858"/>
                </a:lnTo>
                <a:close/>
              </a:path>
            </a:pathLst>
          </a:custGeom>
          <a:solidFill>
            <a:srgbClr val="0F204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723" tIns="122723" rIns="122723" bIns="12272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ERM’s Role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5282" y="1276425"/>
            <a:ext cx="11513127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b="1" dirty="0" smtClean="0">
                <a:solidFill>
                  <a:srgbClr val="A71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ERM guards the balance</a:t>
            </a:r>
            <a:endParaRPr lang="en-ZA" b="1" dirty="0">
              <a:solidFill>
                <a:srgbClr val="A719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841864" y="5014609"/>
            <a:ext cx="34747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609545" y="5014609"/>
            <a:ext cx="347472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896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1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Off-Duty </a:t>
            </a:r>
            <a:r>
              <a:rPr lang="en-US" dirty="0"/>
              <a:t>Misconduct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7455" y="1498294"/>
            <a:ext cx="112151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Employers and employees are often under impression that if employee misbehaves outside work context no action can be taken against him/her.</a:t>
            </a:r>
          </a:p>
          <a:p>
            <a:pPr lvl="1"/>
            <a:endParaRPr lang="en-US" sz="20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Following rules apply: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If misconduct has a negative impact on: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Business of the employer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Working relationship between staff members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Working relationship between employer and employee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000" dirty="0" smtClean="0"/>
              <a:t>Continued service rendered by the employee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Employer shall be entitled to take disciplinary action and even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dismiss such employee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Sufficient nexus present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Arrested for offences e.g. rape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n-US" sz="2000" dirty="0" smtClean="0"/>
              <a:t>If employee is refused bail and remains in custody – service contract may be terminated, objectively impossible for employee to perform duties</a:t>
            </a:r>
            <a:endParaRPr lang="en-ZA" sz="2000" dirty="0"/>
          </a:p>
        </p:txBody>
      </p:sp>
    </p:spTree>
    <p:extLst>
      <p:ext uri="{BB962C8B-B14F-4D97-AF65-F5344CB8AC3E}">
        <p14:creationId xmlns:p14="http://schemas.microsoft.com/office/powerpoint/2010/main" val="29204254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Unfair Labour Practice</a:t>
            </a:r>
            <a:endParaRPr lang="en-ZA" dirty="0"/>
          </a:p>
        </p:txBody>
      </p:sp>
      <p:sp>
        <p:nvSpPr>
          <p:cNvPr id="3" name="TextBox 2"/>
          <p:cNvSpPr txBox="1"/>
          <p:nvPr/>
        </p:nvSpPr>
        <p:spPr>
          <a:xfrm>
            <a:off x="192677" y="1121009"/>
            <a:ext cx="1133856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Definition: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Unfair conduct – promotion, demotion, probation, training &amp; </a:t>
            </a:r>
          </a:p>
          <a:p>
            <a:r>
              <a:rPr lang="en-US" sz="2400" dirty="0" smtClean="0"/>
              <a:t>      provision of benefits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Unfair suspension / action short of dismissal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Failure / refusal to re-instate / re-employ in terms of any </a:t>
            </a:r>
          </a:p>
          <a:p>
            <a:r>
              <a:rPr lang="en-US" sz="2400" dirty="0" smtClean="0"/>
              <a:t>      agreement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Occupational detriment – Protective Disclosures 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Will include suspension / demotion / transfer of employee making disclosure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Re: Any right an employee has in terms of legislation, contract of service, policies, procedures and/or practices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Apollo Case </a:t>
            </a:r>
          </a:p>
          <a:p>
            <a:r>
              <a:rPr lang="en-US" dirty="0" smtClean="0"/>
              <a:t>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104793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155121" y="1164134"/>
            <a:ext cx="106756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800" dirty="0" smtClean="0"/>
              <a:t>If employee challenges an unfair labour practice they may approach the CCMA </a:t>
            </a:r>
            <a:r>
              <a:rPr lang="en-US" sz="2800" smtClean="0"/>
              <a:t>with 90 </a:t>
            </a:r>
            <a:r>
              <a:rPr lang="en-US" sz="2800" dirty="0" smtClean="0"/>
              <a:t>days from when the dispute arose 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Arbitrator issues an award</a:t>
            </a:r>
          </a:p>
          <a:p>
            <a:endParaRPr lang="en-US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May make any reasonable &amp; fair order under</a:t>
            </a:r>
          </a:p>
          <a:p>
            <a:r>
              <a:rPr lang="en-US" sz="2800" dirty="0" smtClean="0"/>
              <a:t>     circumstances e.g. compensation, re-instatement / re-</a:t>
            </a:r>
          </a:p>
          <a:p>
            <a:r>
              <a:rPr lang="en-US" sz="2800" dirty="0" smtClean="0"/>
              <a:t>     employment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/>
              <a:t>Discrimination now in Employment Equity Act </a:t>
            </a:r>
          </a:p>
          <a:p>
            <a:r>
              <a:rPr lang="en-US" sz="2800" dirty="0" smtClean="0"/>
              <a:t>   section 6 listed grounds(includes sexual harassment)</a:t>
            </a:r>
          </a:p>
          <a:p>
            <a:endParaRPr lang="en-US" sz="2800" dirty="0"/>
          </a:p>
          <a:p>
            <a:r>
              <a:rPr lang="en-US" sz="2800" dirty="0" smtClean="0"/>
              <a:t>Section 60 of the EEA places a positive obligation on employer to protect employees from harassment. 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5571534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ERM processes </a:t>
            </a:r>
            <a:endParaRPr lang="en-ZA" dirty="0"/>
          </a:p>
        </p:txBody>
      </p:sp>
      <p:sp>
        <p:nvSpPr>
          <p:cNvPr id="4" name="Rectangle 3"/>
          <p:cNvSpPr/>
          <p:nvPr/>
        </p:nvSpPr>
        <p:spPr>
          <a:xfrm>
            <a:off x="432162" y="1121009"/>
            <a:ext cx="1105008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Advising on substance abuse matters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Desertion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Line Manager to advise ERM if employee is absent for 3 days without notification.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Line Manager to must make attempts to get hold of employee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ERM to serve a desertion letter on employee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ERM to issue dismissal letter if employee is absent for 5 days or longer without notification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Employee will be afforded an opportunity for written submissions as to why dismissal should not be confirmed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Line Managers discretion will be final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No work, no pay deductions (any unauthorised absenteeism will be unpaid and BP should be alerted)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Redeployment/Transfer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Restructuring 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Strike management</a:t>
            </a:r>
            <a:endParaRPr lang="en-ZA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3809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ERM Contact Details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0" y="938129"/>
            <a:ext cx="8765177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Marguarite Von Wielligh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Email Address: </a:t>
            </a:r>
            <a:r>
              <a:rPr lang="en-US" sz="2400" dirty="0" smtClean="0">
                <a:hlinkClick r:id="rId2"/>
              </a:rPr>
              <a:t>vonwiellighm@ufs.ac.za</a:t>
            </a:r>
            <a:endParaRPr lang="en-US" sz="2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Contact number: 051 401 7716</a:t>
            </a:r>
          </a:p>
          <a:p>
            <a:pPr lvl="1"/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Janine Da Gama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Email Address: </a:t>
            </a:r>
            <a:r>
              <a:rPr lang="en-US" sz="2400" dirty="0" smtClean="0">
                <a:hlinkClick r:id="rId3"/>
              </a:rPr>
              <a:t>dagamajy@ufs.ac.za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Contact number: 051 401 </a:t>
            </a:r>
            <a:r>
              <a:rPr lang="en-US" sz="2400" dirty="0" smtClean="0"/>
              <a:t>9012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Ayanda Vani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Email Address: </a:t>
            </a:r>
            <a:r>
              <a:rPr lang="en-US" sz="2400" dirty="0" smtClean="0">
                <a:hlinkClick r:id="rId4"/>
              </a:rPr>
              <a:t>vaniap@ufs.ac.za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Contact number: 051 401 </a:t>
            </a:r>
            <a:r>
              <a:rPr lang="en-US" sz="2400" dirty="0" smtClean="0"/>
              <a:t>9434</a:t>
            </a:r>
          </a:p>
          <a:p>
            <a:pPr lvl="1"/>
            <a:endParaRPr lang="en-US" sz="24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dirty="0" smtClean="0"/>
              <a:t>Letshego Mokupi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/>
              <a:t>Email Address: </a:t>
            </a:r>
            <a:r>
              <a:rPr lang="en-US" sz="2400" dirty="0" smtClean="0">
                <a:hlinkClick r:id="rId5"/>
              </a:rPr>
              <a:t>MokupiLBC@ufs.ac.za</a:t>
            </a:r>
            <a:endParaRPr lang="en-US" sz="2400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Contact </a:t>
            </a:r>
            <a:r>
              <a:rPr lang="en-US" sz="2400" dirty="0"/>
              <a:t>number: 051 401 </a:t>
            </a:r>
            <a:r>
              <a:rPr lang="en-US" sz="2400" dirty="0" smtClean="0"/>
              <a:t>3048</a:t>
            </a: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59456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011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ERM Players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5242829" y="1643543"/>
            <a:ext cx="1706344" cy="1109124"/>
          </a:xfrm>
          <a:custGeom>
            <a:avLst/>
            <a:gdLst>
              <a:gd name="connsiteX0" fmla="*/ 0 w 1706344"/>
              <a:gd name="connsiteY0" fmla="*/ 184858 h 1109124"/>
              <a:gd name="connsiteX1" fmla="*/ 184858 w 1706344"/>
              <a:gd name="connsiteY1" fmla="*/ 0 h 1109124"/>
              <a:gd name="connsiteX2" fmla="*/ 1521486 w 1706344"/>
              <a:gd name="connsiteY2" fmla="*/ 0 h 1109124"/>
              <a:gd name="connsiteX3" fmla="*/ 1706344 w 1706344"/>
              <a:gd name="connsiteY3" fmla="*/ 184858 h 1109124"/>
              <a:gd name="connsiteX4" fmla="*/ 1706344 w 1706344"/>
              <a:gd name="connsiteY4" fmla="*/ 924266 h 1109124"/>
              <a:gd name="connsiteX5" fmla="*/ 1521486 w 1706344"/>
              <a:gd name="connsiteY5" fmla="*/ 1109124 h 1109124"/>
              <a:gd name="connsiteX6" fmla="*/ 184858 w 1706344"/>
              <a:gd name="connsiteY6" fmla="*/ 1109124 h 1109124"/>
              <a:gd name="connsiteX7" fmla="*/ 0 w 1706344"/>
              <a:gd name="connsiteY7" fmla="*/ 924266 h 1109124"/>
              <a:gd name="connsiteX8" fmla="*/ 0 w 1706344"/>
              <a:gd name="connsiteY8" fmla="*/ 184858 h 110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344" h="1109124">
                <a:moveTo>
                  <a:pt x="0" y="184858"/>
                </a:moveTo>
                <a:cubicBezTo>
                  <a:pt x="0" y="82764"/>
                  <a:pt x="82764" y="0"/>
                  <a:pt x="184858" y="0"/>
                </a:cubicBezTo>
                <a:lnTo>
                  <a:pt x="1521486" y="0"/>
                </a:lnTo>
                <a:cubicBezTo>
                  <a:pt x="1623580" y="0"/>
                  <a:pt x="1706344" y="82764"/>
                  <a:pt x="1706344" y="184858"/>
                </a:cubicBezTo>
                <a:lnTo>
                  <a:pt x="1706344" y="924266"/>
                </a:lnTo>
                <a:cubicBezTo>
                  <a:pt x="1706344" y="1026360"/>
                  <a:pt x="1623580" y="1109124"/>
                  <a:pt x="1521486" y="1109124"/>
                </a:cubicBezTo>
                <a:lnTo>
                  <a:pt x="184858" y="1109124"/>
                </a:lnTo>
                <a:cubicBezTo>
                  <a:pt x="82764" y="1109124"/>
                  <a:pt x="0" y="1026360"/>
                  <a:pt x="0" y="924266"/>
                </a:cubicBezTo>
                <a:lnTo>
                  <a:pt x="0" y="184858"/>
                </a:lnTo>
                <a:close/>
              </a:path>
            </a:pathLst>
          </a:custGeom>
          <a:solidFill>
            <a:srgbClr val="C69317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723" tIns="122723" rIns="122723" bIns="12272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HR Business Partners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4263284" y="2198105"/>
            <a:ext cx="3665433" cy="36654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698185" y="217224"/>
                </a:moveTo>
                <a:arcTo wR="1832716" hR="1832716" stAng="17890759" swAng="2626333"/>
              </a:path>
            </a:pathLst>
          </a:custGeom>
          <a:noFill/>
          <a:ln w="76200">
            <a:solidFill>
              <a:srgbClr val="A7A8AA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Freeform 32"/>
          <p:cNvSpPr/>
          <p:nvPr/>
        </p:nvSpPr>
        <p:spPr>
          <a:xfrm>
            <a:off x="7075545" y="3476260"/>
            <a:ext cx="1706344" cy="1109124"/>
          </a:xfrm>
          <a:custGeom>
            <a:avLst/>
            <a:gdLst>
              <a:gd name="connsiteX0" fmla="*/ 0 w 1706344"/>
              <a:gd name="connsiteY0" fmla="*/ 184858 h 1109124"/>
              <a:gd name="connsiteX1" fmla="*/ 184858 w 1706344"/>
              <a:gd name="connsiteY1" fmla="*/ 0 h 1109124"/>
              <a:gd name="connsiteX2" fmla="*/ 1521486 w 1706344"/>
              <a:gd name="connsiteY2" fmla="*/ 0 h 1109124"/>
              <a:gd name="connsiteX3" fmla="*/ 1706344 w 1706344"/>
              <a:gd name="connsiteY3" fmla="*/ 184858 h 1109124"/>
              <a:gd name="connsiteX4" fmla="*/ 1706344 w 1706344"/>
              <a:gd name="connsiteY4" fmla="*/ 924266 h 1109124"/>
              <a:gd name="connsiteX5" fmla="*/ 1521486 w 1706344"/>
              <a:gd name="connsiteY5" fmla="*/ 1109124 h 1109124"/>
              <a:gd name="connsiteX6" fmla="*/ 184858 w 1706344"/>
              <a:gd name="connsiteY6" fmla="*/ 1109124 h 1109124"/>
              <a:gd name="connsiteX7" fmla="*/ 0 w 1706344"/>
              <a:gd name="connsiteY7" fmla="*/ 924266 h 1109124"/>
              <a:gd name="connsiteX8" fmla="*/ 0 w 1706344"/>
              <a:gd name="connsiteY8" fmla="*/ 184858 h 110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344" h="1109124">
                <a:moveTo>
                  <a:pt x="0" y="184858"/>
                </a:moveTo>
                <a:cubicBezTo>
                  <a:pt x="0" y="82764"/>
                  <a:pt x="82764" y="0"/>
                  <a:pt x="184858" y="0"/>
                </a:cubicBezTo>
                <a:lnTo>
                  <a:pt x="1521486" y="0"/>
                </a:lnTo>
                <a:cubicBezTo>
                  <a:pt x="1623580" y="0"/>
                  <a:pt x="1706344" y="82764"/>
                  <a:pt x="1706344" y="184858"/>
                </a:cubicBezTo>
                <a:lnTo>
                  <a:pt x="1706344" y="924266"/>
                </a:lnTo>
                <a:cubicBezTo>
                  <a:pt x="1706344" y="1026360"/>
                  <a:pt x="1623580" y="1109124"/>
                  <a:pt x="1521486" y="1109124"/>
                </a:cubicBezTo>
                <a:lnTo>
                  <a:pt x="184858" y="1109124"/>
                </a:lnTo>
                <a:cubicBezTo>
                  <a:pt x="82764" y="1109124"/>
                  <a:pt x="0" y="1026360"/>
                  <a:pt x="0" y="924266"/>
                </a:cubicBezTo>
                <a:lnTo>
                  <a:pt x="0" y="184858"/>
                </a:lnTo>
                <a:close/>
              </a:path>
            </a:pathLst>
          </a:custGeom>
          <a:solidFill>
            <a:srgbClr val="A7193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723" tIns="122723" rIns="122723" bIns="12272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4263284" y="2198105"/>
            <a:ext cx="3665433" cy="36654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3575254" y="2400531"/>
                </a:moveTo>
                <a:arcTo wR="1832716" hR="1832716" stAng="1082908" swAng="2626333"/>
              </a:path>
            </a:pathLst>
          </a:custGeom>
          <a:noFill/>
          <a:ln w="76200">
            <a:solidFill>
              <a:srgbClr val="A7A8AA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5" name="Freeform 34"/>
          <p:cNvSpPr/>
          <p:nvPr/>
        </p:nvSpPr>
        <p:spPr>
          <a:xfrm>
            <a:off x="5242829" y="5308977"/>
            <a:ext cx="1706344" cy="1109124"/>
          </a:xfrm>
          <a:custGeom>
            <a:avLst/>
            <a:gdLst>
              <a:gd name="connsiteX0" fmla="*/ 0 w 1706344"/>
              <a:gd name="connsiteY0" fmla="*/ 184858 h 1109124"/>
              <a:gd name="connsiteX1" fmla="*/ 184858 w 1706344"/>
              <a:gd name="connsiteY1" fmla="*/ 0 h 1109124"/>
              <a:gd name="connsiteX2" fmla="*/ 1521486 w 1706344"/>
              <a:gd name="connsiteY2" fmla="*/ 0 h 1109124"/>
              <a:gd name="connsiteX3" fmla="*/ 1706344 w 1706344"/>
              <a:gd name="connsiteY3" fmla="*/ 184858 h 1109124"/>
              <a:gd name="connsiteX4" fmla="*/ 1706344 w 1706344"/>
              <a:gd name="connsiteY4" fmla="*/ 924266 h 1109124"/>
              <a:gd name="connsiteX5" fmla="*/ 1521486 w 1706344"/>
              <a:gd name="connsiteY5" fmla="*/ 1109124 h 1109124"/>
              <a:gd name="connsiteX6" fmla="*/ 184858 w 1706344"/>
              <a:gd name="connsiteY6" fmla="*/ 1109124 h 1109124"/>
              <a:gd name="connsiteX7" fmla="*/ 0 w 1706344"/>
              <a:gd name="connsiteY7" fmla="*/ 924266 h 1109124"/>
              <a:gd name="connsiteX8" fmla="*/ 0 w 1706344"/>
              <a:gd name="connsiteY8" fmla="*/ 184858 h 110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344" h="1109124">
                <a:moveTo>
                  <a:pt x="0" y="184858"/>
                </a:moveTo>
                <a:cubicBezTo>
                  <a:pt x="0" y="82764"/>
                  <a:pt x="82764" y="0"/>
                  <a:pt x="184858" y="0"/>
                </a:cubicBezTo>
                <a:lnTo>
                  <a:pt x="1521486" y="0"/>
                </a:lnTo>
                <a:cubicBezTo>
                  <a:pt x="1623580" y="0"/>
                  <a:pt x="1706344" y="82764"/>
                  <a:pt x="1706344" y="184858"/>
                </a:cubicBezTo>
                <a:lnTo>
                  <a:pt x="1706344" y="924266"/>
                </a:lnTo>
                <a:cubicBezTo>
                  <a:pt x="1706344" y="1026360"/>
                  <a:pt x="1623580" y="1109124"/>
                  <a:pt x="1521486" y="1109124"/>
                </a:cubicBezTo>
                <a:lnTo>
                  <a:pt x="184858" y="1109124"/>
                </a:lnTo>
                <a:cubicBezTo>
                  <a:pt x="82764" y="1109124"/>
                  <a:pt x="0" y="1026360"/>
                  <a:pt x="0" y="924266"/>
                </a:cubicBezTo>
                <a:lnTo>
                  <a:pt x="0" y="184858"/>
                </a:lnTo>
                <a:close/>
              </a:path>
            </a:pathLst>
          </a:custGeom>
          <a:solidFill>
            <a:srgbClr val="0F204B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723" tIns="122723" rIns="122723" bIns="12272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reeform 35"/>
          <p:cNvSpPr/>
          <p:nvPr/>
        </p:nvSpPr>
        <p:spPr>
          <a:xfrm>
            <a:off x="4263284" y="2198105"/>
            <a:ext cx="3665433" cy="36654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67248" y="3448208"/>
                </a:moveTo>
                <a:arcTo wR="1832716" hR="1832716" stAng="7090759" swAng="2626333"/>
              </a:path>
            </a:pathLst>
          </a:custGeom>
          <a:noFill/>
          <a:ln w="76200">
            <a:solidFill>
              <a:srgbClr val="A7A8AA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reeform 36"/>
          <p:cNvSpPr/>
          <p:nvPr/>
        </p:nvSpPr>
        <p:spPr>
          <a:xfrm>
            <a:off x="3410112" y="3476260"/>
            <a:ext cx="1706344" cy="1109124"/>
          </a:xfrm>
          <a:custGeom>
            <a:avLst/>
            <a:gdLst>
              <a:gd name="connsiteX0" fmla="*/ 0 w 1706344"/>
              <a:gd name="connsiteY0" fmla="*/ 184858 h 1109124"/>
              <a:gd name="connsiteX1" fmla="*/ 184858 w 1706344"/>
              <a:gd name="connsiteY1" fmla="*/ 0 h 1109124"/>
              <a:gd name="connsiteX2" fmla="*/ 1521486 w 1706344"/>
              <a:gd name="connsiteY2" fmla="*/ 0 h 1109124"/>
              <a:gd name="connsiteX3" fmla="*/ 1706344 w 1706344"/>
              <a:gd name="connsiteY3" fmla="*/ 184858 h 1109124"/>
              <a:gd name="connsiteX4" fmla="*/ 1706344 w 1706344"/>
              <a:gd name="connsiteY4" fmla="*/ 924266 h 1109124"/>
              <a:gd name="connsiteX5" fmla="*/ 1521486 w 1706344"/>
              <a:gd name="connsiteY5" fmla="*/ 1109124 h 1109124"/>
              <a:gd name="connsiteX6" fmla="*/ 184858 w 1706344"/>
              <a:gd name="connsiteY6" fmla="*/ 1109124 h 1109124"/>
              <a:gd name="connsiteX7" fmla="*/ 0 w 1706344"/>
              <a:gd name="connsiteY7" fmla="*/ 924266 h 1109124"/>
              <a:gd name="connsiteX8" fmla="*/ 0 w 1706344"/>
              <a:gd name="connsiteY8" fmla="*/ 184858 h 110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06344" h="1109124">
                <a:moveTo>
                  <a:pt x="0" y="184858"/>
                </a:moveTo>
                <a:cubicBezTo>
                  <a:pt x="0" y="82764"/>
                  <a:pt x="82764" y="0"/>
                  <a:pt x="184858" y="0"/>
                </a:cubicBezTo>
                <a:lnTo>
                  <a:pt x="1521486" y="0"/>
                </a:lnTo>
                <a:cubicBezTo>
                  <a:pt x="1623580" y="0"/>
                  <a:pt x="1706344" y="82764"/>
                  <a:pt x="1706344" y="184858"/>
                </a:cubicBezTo>
                <a:lnTo>
                  <a:pt x="1706344" y="924266"/>
                </a:lnTo>
                <a:cubicBezTo>
                  <a:pt x="1706344" y="1026360"/>
                  <a:pt x="1623580" y="1109124"/>
                  <a:pt x="1521486" y="1109124"/>
                </a:cubicBezTo>
                <a:lnTo>
                  <a:pt x="184858" y="1109124"/>
                </a:lnTo>
                <a:cubicBezTo>
                  <a:pt x="82764" y="1109124"/>
                  <a:pt x="0" y="1026360"/>
                  <a:pt x="0" y="924266"/>
                </a:cubicBezTo>
                <a:lnTo>
                  <a:pt x="0" y="184858"/>
                </a:lnTo>
                <a:close/>
              </a:path>
            </a:pathLst>
          </a:custGeom>
          <a:solidFill>
            <a:srgbClr val="00675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2723" tIns="122723" rIns="122723" bIns="12272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Unions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4263284" y="2198105"/>
            <a:ext cx="3665433" cy="366543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90179" y="1264902"/>
                </a:moveTo>
                <a:arcTo wR="1832716" hR="1832716" stAng="11882908" swAng="2626333"/>
              </a:path>
            </a:pathLst>
          </a:custGeom>
          <a:noFill/>
          <a:ln w="76200">
            <a:solidFill>
              <a:srgbClr val="A7A8AA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242830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3" grpId="0" animBg="1"/>
      <p:bldP spid="35" grpId="0" animBg="1"/>
      <p:bldP spid="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Our Services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9278" y="1248651"/>
            <a:ext cx="11491546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ZA" sz="2800" b="1" dirty="0" smtClean="0">
                <a:solidFill>
                  <a:srgbClr val="A719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service all</a:t>
            </a:r>
            <a:endParaRPr lang="en-ZA" sz="2800" b="1" dirty="0">
              <a:solidFill>
                <a:srgbClr val="A719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961174" y="2378498"/>
            <a:ext cx="2039553" cy="2039587"/>
          </a:xfrm>
          <a:custGeom>
            <a:avLst/>
            <a:gdLst>
              <a:gd name="connsiteX0" fmla="*/ 0 w 2039553"/>
              <a:gd name="connsiteY0" fmla="*/ 1019794 h 2039587"/>
              <a:gd name="connsiteX1" fmla="*/ 1019777 w 2039553"/>
              <a:gd name="connsiteY1" fmla="*/ 0 h 2039587"/>
              <a:gd name="connsiteX2" fmla="*/ 2039554 w 2039553"/>
              <a:gd name="connsiteY2" fmla="*/ 1019794 h 2039587"/>
              <a:gd name="connsiteX3" fmla="*/ 1019777 w 2039553"/>
              <a:gd name="connsiteY3" fmla="*/ 2039588 h 2039587"/>
              <a:gd name="connsiteX4" fmla="*/ 0 w 2039553"/>
              <a:gd name="connsiteY4" fmla="*/ 1019794 h 203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53" h="2039587">
                <a:moveTo>
                  <a:pt x="0" y="1019794"/>
                </a:moveTo>
                <a:cubicBezTo>
                  <a:pt x="0" y="456577"/>
                  <a:pt x="456570" y="0"/>
                  <a:pt x="1019777" y="0"/>
                </a:cubicBezTo>
                <a:cubicBezTo>
                  <a:pt x="1582984" y="0"/>
                  <a:pt x="2039554" y="456577"/>
                  <a:pt x="2039554" y="1019794"/>
                </a:cubicBezTo>
                <a:cubicBezTo>
                  <a:pt x="2039554" y="1583011"/>
                  <a:pt x="1582984" y="2039588"/>
                  <a:pt x="1019777" y="2039588"/>
                </a:cubicBezTo>
                <a:cubicBezTo>
                  <a:pt x="456570" y="2039588"/>
                  <a:pt x="0" y="1583011"/>
                  <a:pt x="0" y="1019794"/>
                </a:cubicBezTo>
                <a:close/>
              </a:path>
            </a:pathLst>
          </a:custGeom>
          <a:solidFill>
            <a:srgbClr val="A71930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7266" tIns="367271" rIns="367266" bIns="36727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smtClean="0">
                <a:latin typeface="Arial" panose="020B0604020202020204" pitchFamily="34" charset="0"/>
                <a:cs typeface="Arial" panose="020B0604020202020204" pitchFamily="34" charset="0"/>
              </a:rPr>
              <a:t>Advising </a:t>
            </a:r>
            <a:endParaRPr lang="en-US" sz="18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005458" y="3879246"/>
            <a:ext cx="2039553" cy="2039587"/>
          </a:xfrm>
          <a:custGeom>
            <a:avLst/>
            <a:gdLst>
              <a:gd name="connsiteX0" fmla="*/ 0 w 2039553"/>
              <a:gd name="connsiteY0" fmla="*/ 1019794 h 2039587"/>
              <a:gd name="connsiteX1" fmla="*/ 1019777 w 2039553"/>
              <a:gd name="connsiteY1" fmla="*/ 0 h 2039587"/>
              <a:gd name="connsiteX2" fmla="*/ 2039554 w 2039553"/>
              <a:gd name="connsiteY2" fmla="*/ 1019794 h 2039587"/>
              <a:gd name="connsiteX3" fmla="*/ 1019777 w 2039553"/>
              <a:gd name="connsiteY3" fmla="*/ 2039588 h 2039587"/>
              <a:gd name="connsiteX4" fmla="*/ 0 w 2039553"/>
              <a:gd name="connsiteY4" fmla="*/ 1019794 h 203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53" h="2039587">
                <a:moveTo>
                  <a:pt x="0" y="1019794"/>
                </a:moveTo>
                <a:cubicBezTo>
                  <a:pt x="0" y="456577"/>
                  <a:pt x="456570" y="0"/>
                  <a:pt x="1019777" y="0"/>
                </a:cubicBezTo>
                <a:cubicBezTo>
                  <a:pt x="1582984" y="0"/>
                  <a:pt x="2039554" y="456577"/>
                  <a:pt x="2039554" y="1019794"/>
                </a:cubicBezTo>
                <a:cubicBezTo>
                  <a:pt x="2039554" y="1583011"/>
                  <a:pt x="1582984" y="2039588"/>
                  <a:pt x="1019777" y="2039588"/>
                </a:cubicBezTo>
                <a:cubicBezTo>
                  <a:pt x="456570" y="2039588"/>
                  <a:pt x="0" y="1583011"/>
                  <a:pt x="0" y="1019794"/>
                </a:cubicBezTo>
                <a:close/>
              </a:path>
            </a:pathLst>
          </a:custGeom>
          <a:solidFill>
            <a:srgbClr val="A7A8AA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7266" tIns="367271" rIns="367266" bIns="36727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Disciplinary processes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050574" y="2378498"/>
            <a:ext cx="2039553" cy="2039587"/>
          </a:xfrm>
          <a:custGeom>
            <a:avLst/>
            <a:gdLst>
              <a:gd name="connsiteX0" fmla="*/ 0 w 2039553"/>
              <a:gd name="connsiteY0" fmla="*/ 1019794 h 2039587"/>
              <a:gd name="connsiteX1" fmla="*/ 1019777 w 2039553"/>
              <a:gd name="connsiteY1" fmla="*/ 0 h 2039587"/>
              <a:gd name="connsiteX2" fmla="*/ 2039554 w 2039553"/>
              <a:gd name="connsiteY2" fmla="*/ 1019794 h 2039587"/>
              <a:gd name="connsiteX3" fmla="*/ 1019777 w 2039553"/>
              <a:gd name="connsiteY3" fmla="*/ 2039588 h 2039587"/>
              <a:gd name="connsiteX4" fmla="*/ 0 w 2039553"/>
              <a:gd name="connsiteY4" fmla="*/ 1019794 h 203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53" h="2039587">
                <a:moveTo>
                  <a:pt x="0" y="1019794"/>
                </a:moveTo>
                <a:cubicBezTo>
                  <a:pt x="0" y="456577"/>
                  <a:pt x="456570" y="0"/>
                  <a:pt x="1019777" y="0"/>
                </a:cubicBezTo>
                <a:cubicBezTo>
                  <a:pt x="1582984" y="0"/>
                  <a:pt x="2039554" y="456577"/>
                  <a:pt x="2039554" y="1019794"/>
                </a:cubicBezTo>
                <a:cubicBezTo>
                  <a:pt x="2039554" y="1583011"/>
                  <a:pt x="1582984" y="2039588"/>
                  <a:pt x="1019777" y="2039588"/>
                </a:cubicBezTo>
                <a:cubicBezTo>
                  <a:pt x="456570" y="2039588"/>
                  <a:pt x="0" y="1583011"/>
                  <a:pt x="0" y="1019794"/>
                </a:cubicBezTo>
                <a:close/>
              </a:path>
            </a:pathLst>
          </a:custGeom>
          <a:solidFill>
            <a:srgbClr val="C69317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7266" tIns="367271" rIns="367266" bIns="36727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Poor work performance and Ill health incapacity 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094858" y="3982116"/>
            <a:ext cx="2039553" cy="2039587"/>
          </a:xfrm>
          <a:custGeom>
            <a:avLst/>
            <a:gdLst>
              <a:gd name="connsiteX0" fmla="*/ 0 w 2039553"/>
              <a:gd name="connsiteY0" fmla="*/ 1019794 h 2039587"/>
              <a:gd name="connsiteX1" fmla="*/ 1019777 w 2039553"/>
              <a:gd name="connsiteY1" fmla="*/ 0 h 2039587"/>
              <a:gd name="connsiteX2" fmla="*/ 2039554 w 2039553"/>
              <a:gd name="connsiteY2" fmla="*/ 1019794 h 2039587"/>
              <a:gd name="connsiteX3" fmla="*/ 1019777 w 2039553"/>
              <a:gd name="connsiteY3" fmla="*/ 2039588 h 2039587"/>
              <a:gd name="connsiteX4" fmla="*/ 0 w 2039553"/>
              <a:gd name="connsiteY4" fmla="*/ 1019794 h 203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53" h="2039587">
                <a:moveTo>
                  <a:pt x="0" y="1019794"/>
                </a:moveTo>
                <a:cubicBezTo>
                  <a:pt x="0" y="456577"/>
                  <a:pt x="456570" y="0"/>
                  <a:pt x="1019777" y="0"/>
                </a:cubicBezTo>
                <a:cubicBezTo>
                  <a:pt x="1582984" y="0"/>
                  <a:pt x="2039554" y="456577"/>
                  <a:pt x="2039554" y="1019794"/>
                </a:cubicBezTo>
                <a:cubicBezTo>
                  <a:pt x="2039554" y="1583011"/>
                  <a:pt x="1582984" y="2039588"/>
                  <a:pt x="1019777" y="2039588"/>
                </a:cubicBezTo>
                <a:cubicBezTo>
                  <a:pt x="456570" y="2039588"/>
                  <a:pt x="0" y="1583011"/>
                  <a:pt x="0" y="1019794"/>
                </a:cubicBezTo>
                <a:close/>
              </a:path>
            </a:pathLst>
          </a:custGeom>
          <a:solidFill>
            <a:srgbClr val="00675A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7266" tIns="367271" rIns="367266" bIns="36727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dirty="0" smtClean="0">
                <a:latin typeface="Arial" panose="020B0604020202020204" pitchFamily="34" charset="0"/>
                <a:cs typeface="Arial" panose="020B0604020202020204" pitchFamily="34" charset="0"/>
              </a:rPr>
              <a:t>Grievances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139974" y="2378498"/>
            <a:ext cx="2039553" cy="2039587"/>
          </a:xfrm>
          <a:custGeom>
            <a:avLst/>
            <a:gdLst>
              <a:gd name="connsiteX0" fmla="*/ 0 w 2039553"/>
              <a:gd name="connsiteY0" fmla="*/ 1019794 h 2039587"/>
              <a:gd name="connsiteX1" fmla="*/ 1019777 w 2039553"/>
              <a:gd name="connsiteY1" fmla="*/ 0 h 2039587"/>
              <a:gd name="connsiteX2" fmla="*/ 2039554 w 2039553"/>
              <a:gd name="connsiteY2" fmla="*/ 1019794 h 2039587"/>
              <a:gd name="connsiteX3" fmla="*/ 1019777 w 2039553"/>
              <a:gd name="connsiteY3" fmla="*/ 2039588 h 2039587"/>
              <a:gd name="connsiteX4" fmla="*/ 0 w 2039553"/>
              <a:gd name="connsiteY4" fmla="*/ 1019794 h 203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53" h="2039587">
                <a:moveTo>
                  <a:pt x="0" y="1019794"/>
                </a:moveTo>
                <a:cubicBezTo>
                  <a:pt x="0" y="456577"/>
                  <a:pt x="456570" y="0"/>
                  <a:pt x="1019777" y="0"/>
                </a:cubicBezTo>
                <a:cubicBezTo>
                  <a:pt x="1582984" y="0"/>
                  <a:pt x="2039554" y="456577"/>
                  <a:pt x="2039554" y="1019794"/>
                </a:cubicBezTo>
                <a:cubicBezTo>
                  <a:pt x="2039554" y="1583011"/>
                  <a:pt x="1582984" y="2039588"/>
                  <a:pt x="1019777" y="2039588"/>
                </a:cubicBezTo>
                <a:cubicBezTo>
                  <a:pt x="456570" y="2039588"/>
                  <a:pt x="0" y="1583011"/>
                  <a:pt x="0" y="1019794"/>
                </a:cubicBezTo>
                <a:close/>
              </a:path>
            </a:pathLst>
          </a:custGeom>
          <a:solidFill>
            <a:srgbClr val="490E6F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7266" tIns="367271" rIns="367266" bIns="36727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and Employee rights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7184258" y="3879246"/>
            <a:ext cx="2207936" cy="2039587"/>
          </a:xfrm>
          <a:custGeom>
            <a:avLst/>
            <a:gdLst>
              <a:gd name="connsiteX0" fmla="*/ 0 w 2039553"/>
              <a:gd name="connsiteY0" fmla="*/ 1019794 h 2039587"/>
              <a:gd name="connsiteX1" fmla="*/ 1019777 w 2039553"/>
              <a:gd name="connsiteY1" fmla="*/ 0 h 2039587"/>
              <a:gd name="connsiteX2" fmla="*/ 2039554 w 2039553"/>
              <a:gd name="connsiteY2" fmla="*/ 1019794 h 2039587"/>
              <a:gd name="connsiteX3" fmla="*/ 1019777 w 2039553"/>
              <a:gd name="connsiteY3" fmla="*/ 2039588 h 2039587"/>
              <a:gd name="connsiteX4" fmla="*/ 0 w 2039553"/>
              <a:gd name="connsiteY4" fmla="*/ 1019794 h 203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53" h="2039587">
                <a:moveTo>
                  <a:pt x="0" y="1019794"/>
                </a:moveTo>
                <a:cubicBezTo>
                  <a:pt x="0" y="456577"/>
                  <a:pt x="456570" y="0"/>
                  <a:pt x="1019777" y="0"/>
                </a:cubicBezTo>
                <a:cubicBezTo>
                  <a:pt x="1582984" y="0"/>
                  <a:pt x="2039554" y="456577"/>
                  <a:pt x="2039554" y="1019794"/>
                </a:cubicBezTo>
                <a:cubicBezTo>
                  <a:pt x="2039554" y="1583011"/>
                  <a:pt x="1582984" y="2039588"/>
                  <a:pt x="1019777" y="2039588"/>
                </a:cubicBezTo>
                <a:cubicBezTo>
                  <a:pt x="456570" y="2039588"/>
                  <a:pt x="0" y="1583011"/>
                  <a:pt x="0" y="1019794"/>
                </a:cubicBezTo>
                <a:close/>
              </a:path>
            </a:pathLst>
          </a:custGeom>
          <a:solidFill>
            <a:srgbClr val="EA8400">
              <a:alpha val="49804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7266" tIns="367271" rIns="367266" bIns="36727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ERM Interventions and Mediation sessions</a:t>
            </a:r>
            <a:endParaRPr lang="en-US" sz="1800" kern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229374" y="2378498"/>
            <a:ext cx="2039553" cy="2039587"/>
          </a:xfrm>
          <a:custGeom>
            <a:avLst/>
            <a:gdLst>
              <a:gd name="connsiteX0" fmla="*/ 0 w 2039553"/>
              <a:gd name="connsiteY0" fmla="*/ 1019794 h 2039587"/>
              <a:gd name="connsiteX1" fmla="*/ 1019777 w 2039553"/>
              <a:gd name="connsiteY1" fmla="*/ 0 h 2039587"/>
              <a:gd name="connsiteX2" fmla="*/ 2039554 w 2039553"/>
              <a:gd name="connsiteY2" fmla="*/ 1019794 h 2039587"/>
              <a:gd name="connsiteX3" fmla="*/ 1019777 w 2039553"/>
              <a:gd name="connsiteY3" fmla="*/ 2039588 h 2039587"/>
              <a:gd name="connsiteX4" fmla="*/ 0 w 2039553"/>
              <a:gd name="connsiteY4" fmla="*/ 1019794 h 2039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9553" h="2039587">
                <a:moveTo>
                  <a:pt x="0" y="1019794"/>
                </a:moveTo>
                <a:cubicBezTo>
                  <a:pt x="0" y="456577"/>
                  <a:pt x="456570" y="0"/>
                  <a:pt x="1019777" y="0"/>
                </a:cubicBezTo>
                <a:cubicBezTo>
                  <a:pt x="1582984" y="0"/>
                  <a:pt x="2039554" y="456577"/>
                  <a:pt x="2039554" y="1019794"/>
                </a:cubicBezTo>
                <a:cubicBezTo>
                  <a:pt x="2039554" y="1583011"/>
                  <a:pt x="1582984" y="2039588"/>
                  <a:pt x="1019777" y="2039588"/>
                </a:cubicBezTo>
                <a:cubicBezTo>
                  <a:pt x="456570" y="2039588"/>
                  <a:pt x="0" y="1583011"/>
                  <a:pt x="0" y="1019794"/>
                </a:cubicBezTo>
                <a:close/>
              </a:path>
            </a:pathLst>
          </a:custGeom>
          <a:solidFill>
            <a:srgbClr val="0F204B">
              <a:alpha val="50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67266" tIns="367271" rIns="367266" bIns="36727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kern="1200" smtClean="0">
                <a:latin typeface="Arial" panose="020B0604020202020204" pitchFamily="34" charset="0"/>
                <a:cs typeface="Arial" panose="020B0604020202020204" pitchFamily="34" charset="0"/>
              </a:rPr>
              <a:t>Legal compliance</a:t>
            </a:r>
            <a:endParaRPr lang="en-US" sz="1800" kern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2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Your Role as Line Manager 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214057" y="3100202"/>
            <a:ext cx="20622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ZA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are responsible for…</a:t>
            </a:r>
            <a:endParaRPr lang="en-ZA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4453758" y="1786798"/>
            <a:ext cx="2521383" cy="1656000"/>
            <a:chOff x="4453758" y="1786798"/>
            <a:chExt cx="2521383" cy="1656000"/>
          </a:xfrm>
        </p:grpSpPr>
        <p:sp>
          <p:nvSpPr>
            <p:cNvPr id="8" name="Freeform 7"/>
            <p:cNvSpPr/>
            <p:nvPr/>
          </p:nvSpPr>
          <p:spPr>
            <a:xfrm rot="19105624">
              <a:off x="4453758" y="3302255"/>
              <a:ext cx="967991" cy="581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9091"/>
                  </a:moveTo>
                  <a:lnTo>
                    <a:pt x="967991" y="29091"/>
                  </a:lnTo>
                </a:path>
              </a:pathLst>
            </a:custGeom>
            <a:noFill/>
            <a:ln w="38100">
              <a:solidFill>
                <a:srgbClr val="490E6F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ZA" dirty="0"/>
            </a:p>
          </p:txBody>
        </p:sp>
        <p:sp>
          <p:nvSpPr>
            <p:cNvPr id="12" name="Freeform 11"/>
            <p:cNvSpPr>
              <a:spLocks noChangeAspect="1"/>
            </p:cNvSpPr>
            <p:nvPr/>
          </p:nvSpPr>
          <p:spPr>
            <a:xfrm>
              <a:off x="5114599" y="1786798"/>
              <a:ext cx="1860542" cy="1656000"/>
            </a:xfrm>
            <a:custGeom>
              <a:avLst/>
              <a:gdLst>
                <a:gd name="connsiteX0" fmla="*/ 0 w 1470789"/>
                <a:gd name="connsiteY0" fmla="*/ 735395 h 1470789"/>
                <a:gd name="connsiteX1" fmla="*/ 735395 w 1470789"/>
                <a:gd name="connsiteY1" fmla="*/ 0 h 1470789"/>
                <a:gd name="connsiteX2" fmla="*/ 1470790 w 1470789"/>
                <a:gd name="connsiteY2" fmla="*/ 735395 h 1470789"/>
                <a:gd name="connsiteX3" fmla="*/ 735395 w 1470789"/>
                <a:gd name="connsiteY3" fmla="*/ 1470790 h 1470789"/>
                <a:gd name="connsiteX4" fmla="*/ 0 w 1470789"/>
                <a:gd name="connsiteY4" fmla="*/ 735395 h 1470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0789" h="1470789">
                  <a:moveTo>
                    <a:pt x="0" y="735395"/>
                  </a:moveTo>
                  <a:cubicBezTo>
                    <a:pt x="0" y="329248"/>
                    <a:pt x="329248" y="0"/>
                    <a:pt x="735395" y="0"/>
                  </a:cubicBezTo>
                  <a:cubicBezTo>
                    <a:pt x="1141542" y="0"/>
                    <a:pt x="1470790" y="329248"/>
                    <a:pt x="1470790" y="735395"/>
                  </a:cubicBezTo>
                  <a:cubicBezTo>
                    <a:pt x="1470790" y="1141542"/>
                    <a:pt x="1141542" y="1470790"/>
                    <a:pt x="735395" y="1470790"/>
                  </a:cubicBezTo>
                  <a:cubicBezTo>
                    <a:pt x="329248" y="1470790"/>
                    <a:pt x="0" y="1141542"/>
                    <a:pt x="0" y="735395"/>
                  </a:cubicBezTo>
                  <a:close/>
                </a:path>
              </a:pathLst>
            </a:custGeom>
            <a:solidFill>
              <a:srgbClr val="490E6F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28092" tIns="228092" rIns="228092" bIns="228092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Guidance on Conduct and processes</a:t>
              </a:r>
              <a:endParaRPr lang="en-US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535170" y="3189172"/>
            <a:ext cx="2814439" cy="1656000"/>
            <a:chOff x="4535170" y="3189172"/>
            <a:chExt cx="2814439" cy="1656000"/>
          </a:xfrm>
        </p:grpSpPr>
        <p:sp>
          <p:nvSpPr>
            <p:cNvPr id="7" name="Freeform 6"/>
            <p:cNvSpPr/>
            <p:nvPr/>
          </p:nvSpPr>
          <p:spPr>
            <a:xfrm>
              <a:off x="4535170" y="3948274"/>
              <a:ext cx="923071" cy="581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9091"/>
                  </a:moveTo>
                  <a:lnTo>
                    <a:pt x="923071" y="29091"/>
                  </a:lnTo>
                </a:path>
              </a:pathLst>
            </a:custGeom>
            <a:noFill/>
            <a:ln w="38100">
              <a:solidFill>
                <a:srgbClr val="A71930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>
              <a:spLocks noChangeAspect="1"/>
            </p:cNvSpPr>
            <p:nvPr/>
          </p:nvSpPr>
          <p:spPr>
            <a:xfrm>
              <a:off x="5458241" y="3189172"/>
              <a:ext cx="1891368" cy="1656000"/>
            </a:xfrm>
            <a:custGeom>
              <a:avLst/>
              <a:gdLst>
                <a:gd name="connsiteX0" fmla="*/ 0 w 1576387"/>
                <a:gd name="connsiteY0" fmla="*/ 788194 h 1576387"/>
                <a:gd name="connsiteX1" fmla="*/ 788194 w 1576387"/>
                <a:gd name="connsiteY1" fmla="*/ 0 h 1576387"/>
                <a:gd name="connsiteX2" fmla="*/ 1576388 w 1576387"/>
                <a:gd name="connsiteY2" fmla="*/ 788194 h 1576387"/>
                <a:gd name="connsiteX3" fmla="*/ 788194 w 1576387"/>
                <a:gd name="connsiteY3" fmla="*/ 1576388 h 1576387"/>
                <a:gd name="connsiteX4" fmla="*/ 0 w 1576387"/>
                <a:gd name="connsiteY4" fmla="*/ 788194 h 157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387" h="1576387">
                  <a:moveTo>
                    <a:pt x="0" y="788194"/>
                  </a:moveTo>
                  <a:cubicBezTo>
                    <a:pt x="0" y="352886"/>
                    <a:pt x="352886" y="0"/>
                    <a:pt x="788194" y="0"/>
                  </a:cubicBezTo>
                  <a:cubicBezTo>
                    <a:pt x="1223502" y="0"/>
                    <a:pt x="1576388" y="352886"/>
                    <a:pt x="1576388" y="788194"/>
                  </a:cubicBezTo>
                  <a:cubicBezTo>
                    <a:pt x="1576388" y="1223502"/>
                    <a:pt x="1223502" y="1576388"/>
                    <a:pt x="788194" y="1576388"/>
                  </a:cubicBezTo>
                  <a:cubicBezTo>
                    <a:pt x="352886" y="1576388"/>
                    <a:pt x="0" y="1223502"/>
                    <a:pt x="0" y="788194"/>
                  </a:cubicBezTo>
                  <a:close/>
                </a:path>
              </a:pathLst>
            </a:custGeom>
            <a:solidFill>
              <a:srgbClr val="A7193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557" tIns="243557" rIns="243557" bIns="24355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Situation Management</a:t>
              </a:r>
              <a:endParaRPr lang="en-US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ight Brace 23"/>
          <p:cNvSpPr/>
          <p:nvPr/>
        </p:nvSpPr>
        <p:spPr>
          <a:xfrm>
            <a:off x="3271838" y="2422769"/>
            <a:ext cx="914400" cy="3092206"/>
          </a:xfrm>
          <a:prstGeom prst="rightBrace">
            <a:avLst>
              <a:gd name="adj1" fmla="val 30208"/>
              <a:gd name="adj2" fmla="val 50000"/>
            </a:avLst>
          </a:prstGeom>
          <a:noFill/>
          <a:ln w="38100">
            <a:solidFill>
              <a:srgbClr val="0F20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grpSp>
        <p:nvGrpSpPr>
          <p:cNvPr id="28" name="Group 27"/>
          <p:cNvGrpSpPr/>
          <p:nvPr/>
        </p:nvGrpSpPr>
        <p:grpSpPr>
          <a:xfrm>
            <a:off x="4453756" y="4591546"/>
            <a:ext cx="2667133" cy="1656000"/>
            <a:chOff x="4453757" y="4591546"/>
            <a:chExt cx="2316842" cy="1656000"/>
          </a:xfrm>
        </p:grpSpPr>
        <p:sp>
          <p:nvSpPr>
            <p:cNvPr id="14" name="Freeform 13"/>
            <p:cNvSpPr>
              <a:spLocks noChangeAspect="1"/>
            </p:cNvSpPr>
            <p:nvPr/>
          </p:nvSpPr>
          <p:spPr>
            <a:xfrm>
              <a:off x="5114599" y="4591546"/>
              <a:ext cx="1656000" cy="1656000"/>
            </a:xfrm>
            <a:custGeom>
              <a:avLst/>
              <a:gdLst>
                <a:gd name="connsiteX0" fmla="*/ 0 w 1576387"/>
                <a:gd name="connsiteY0" fmla="*/ 788194 h 1576387"/>
                <a:gd name="connsiteX1" fmla="*/ 788194 w 1576387"/>
                <a:gd name="connsiteY1" fmla="*/ 0 h 1576387"/>
                <a:gd name="connsiteX2" fmla="*/ 1576388 w 1576387"/>
                <a:gd name="connsiteY2" fmla="*/ 788194 h 1576387"/>
                <a:gd name="connsiteX3" fmla="*/ 788194 w 1576387"/>
                <a:gd name="connsiteY3" fmla="*/ 1576388 h 1576387"/>
                <a:gd name="connsiteX4" fmla="*/ 0 w 1576387"/>
                <a:gd name="connsiteY4" fmla="*/ 788194 h 157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6387" h="1576387">
                  <a:moveTo>
                    <a:pt x="0" y="788194"/>
                  </a:moveTo>
                  <a:cubicBezTo>
                    <a:pt x="0" y="352886"/>
                    <a:pt x="352886" y="0"/>
                    <a:pt x="788194" y="0"/>
                  </a:cubicBezTo>
                  <a:cubicBezTo>
                    <a:pt x="1223502" y="0"/>
                    <a:pt x="1576388" y="352886"/>
                    <a:pt x="1576388" y="788194"/>
                  </a:cubicBezTo>
                  <a:cubicBezTo>
                    <a:pt x="1576388" y="1223502"/>
                    <a:pt x="1223502" y="1576388"/>
                    <a:pt x="788194" y="1576388"/>
                  </a:cubicBezTo>
                  <a:cubicBezTo>
                    <a:pt x="352886" y="1576388"/>
                    <a:pt x="0" y="1223502"/>
                    <a:pt x="0" y="788194"/>
                  </a:cubicBezTo>
                  <a:close/>
                </a:path>
              </a:pathLst>
            </a:custGeom>
            <a:solidFill>
              <a:srgbClr val="C69317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43557" tIns="243557" rIns="243557" bIns="24355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Discipline Management</a:t>
              </a:r>
              <a:endParaRPr lang="en-US" b="1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24"/>
            <p:cNvSpPr/>
            <p:nvPr/>
          </p:nvSpPr>
          <p:spPr>
            <a:xfrm rot="2494376" flipV="1">
              <a:off x="4453757" y="4594292"/>
              <a:ext cx="967991" cy="5818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29091"/>
                  </a:moveTo>
                  <a:lnTo>
                    <a:pt x="967991" y="29091"/>
                  </a:lnTo>
                </a:path>
              </a:pathLst>
            </a:custGeom>
            <a:noFill/>
            <a:ln w="38100">
              <a:solidFill>
                <a:srgbClr val="C69317"/>
              </a:solidFill>
            </a:ln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ZA" dirty="0"/>
            </a:p>
          </p:txBody>
        </p:sp>
      </p:grpSp>
    </p:spTree>
    <p:extLst>
      <p:ext uri="{BB962C8B-B14F-4D97-AF65-F5344CB8AC3E}">
        <p14:creationId xmlns:p14="http://schemas.microsoft.com/office/powerpoint/2010/main" val="268876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Conduct to be managed by the line manager </a:t>
            </a:r>
            <a:r>
              <a:rPr lang="en-US" dirty="0"/>
              <a:t/>
            </a:r>
            <a:br>
              <a:rPr lang="en-US" dirty="0"/>
            </a:br>
            <a:endParaRPr lang="en-ZA" dirty="0"/>
          </a:p>
        </p:txBody>
      </p:sp>
      <p:sp>
        <p:nvSpPr>
          <p:cNvPr id="4" name="TextBox 3"/>
          <p:cNvSpPr txBox="1"/>
          <p:nvPr/>
        </p:nvSpPr>
        <p:spPr>
          <a:xfrm>
            <a:off x="102022" y="1194911"/>
            <a:ext cx="1162098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Employees should: </a:t>
            </a:r>
          </a:p>
          <a:p>
            <a:endParaRPr lang="en-US" sz="2400" b="1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Attend work regularly and punctually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</a:rPr>
              <a:t>Apply for leave, prior to absence (subjected to approval)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Show good cause </a:t>
            </a:r>
            <a:r>
              <a:rPr lang="en-US" sz="2400" dirty="0" smtClean="0"/>
              <a:t>if absent from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Conform to reasonable dress and uniform requirement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Perform their duties diligently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Obey lawful and reasonable instruction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 with honesty and integrity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Acting in the best interest of the employer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Don’t participate in disrupting of employer’s operations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Ensure protection of University </a:t>
            </a:r>
            <a:r>
              <a:rPr lang="en-US" sz="2400" dirty="0" smtClean="0"/>
              <a:t>property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Disclosure of privileged information prohibited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Consuming of alcohol or drugs prohibited 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888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Overview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356141"/>
            <a:ext cx="112776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/>
              <a:t>Link between socio-economic growth and discipline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 has sophisticated labour law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Unproductive workforce and high unemployment figures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Labour relationship is interdependent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Work in return for wage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has duties &amp; responsibilities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Common law: Master &amp; servant principle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3228975" algn="l"/>
              </a:tabLst>
            </a:pPr>
            <a:r>
              <a:rPr lang="en-US" dirty="0">
                <a:solidFill>
                  <a:prstClr val="black"/>
                </a:solidFill>
              </a:rPr>
              <a:t>Employer	-Remunerates employee</a:t>
            </a:r>
          </a:p>
          <a:p>
            <a:pPr lvl="0">
              <a:tabLst>
                <a:tab pos="3228975" algn="l"/>
              </a:tabLst>
            </a:pPr>
            <a:r>
              <a:rPr lang="en-US" dirty="0">
                <a:solidFill>
                  <a:prstClr val="black"/>
                </a:solidFill>
              </a:rPr>
              <a:t>	-Safe working conditions</a:t>
            </a:r>
          </a:p>
          <a:p>
            <a:pPr lvl="0">
              <a:tabLst>
                <a:tab pos="3228975" algn="l"/>
              </a:tabLst>
            </a:pPr>
            <a:r>
              <a:rPr lang="en-US" dirty="0">
                <a:solidFill>
                  <a:prstClr val="black"/>
                </a:solidFill>
              </a:rPr>
              <a:t>	-Enforcing &amp; maintaining discipline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3228975" algn="l"/>
              </a:tabLst>
            </a:pPr>
            <a:r>
              <a:rPr lang="en-US" dirty="0">
                <a:solidFill>
                  <a:prstClr val="black"/>
                </a:solidFill>
              </a:rPr>
              <a:t>Employee	-Serve interests of employer</a:t>
            </a:r>
          </a:p>
          <a:p>
            <a:pPr lvl="0">
              <a:tabLst>
                <a:tab pos="3228975" algn="l"/>
              </a:tabLst>
            </a:pPr>
            <a:r>
              <a:rPr lang="en-US" dirty="0">
                <a:solidFill>
                  <a:prstClr val="black"/>
                </a:solidFill>
              </a:rPr>
              <a:t>	-Refrain from misconduct</a:t>
            </a:r>
          </a:p>
          <a:p>
            <a:pPr lvl="0">
              <a:tabLst>
                <a:tab pos="3228975" algn="l"/>
              </a:tabLst>
            </a:pPr>
            <a:r>
              <a:rPr lang="en-US" dirty="0">
                <a:solidFill>
                  <a:prstClr val="black"/>
                </a:solidFill>
              </a:rPr>
              <a:t>	-Duty to obey all lawful and </a:t>
            </a:r>
          </a:p>
          <a:p>
            <a:pPr lvl="0">
              <a:tabLst>
                <a:tab pos="3228975" algn="l"/>
              </a:tabLst>
            </a:pPr>
            <a:r>
              <a:rPr lang="en-US" dirty="0">
                <a:solidFill>
                  <a:prstClr val="black"/>
                </a:solidFill>
              </a:rPr>
              <a:t>	-reasonable instructions</a:t>
            </a:r>
          </a:p>
          <a:p>
            <a:pPr lvl="0"/>
            <a:r>
              <a:rPr lang="en-US" dirty="0">
                <a:solidFill>
                  <a:prstClr val="black"/>
                </a:solidFill>
              </a:rPr>
              <a:t>GUIDELINES OF EMPLOYERS’RIGHT TO DISCIPLINE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Regulated by LRA and developments in Industrial Court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Basis is progressive </a:t>
            </a:r>
            <a:r>
              <a:rPr lang="en-US" dirty="0" smtClean="0">
                <a:solidFill>
                  <a:prstClr val="black"/>
                </a:solidFill>
              </a:rPr>
              <a:t>discipline, system </a:t>
            </a:r>
            <a:r>
              <a:rPr lang="en-US" dirty="0">
                <a:solidFill>
                  <a:prstClr val="black"/>
                </a:solidFill>
              </a:rPr>
              <a:t>of graduated disciplinary measures e.g. counseling and warnings etc.</a:t>
            </a:r>
            <a:endParaRPr lang="en-ZA" dirty="0">
              <a:solidFill>
                <a:prstClr val="black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580252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RM Intervention Process  </a:t>
            </a:r>
            <a:endParaRPr lang="en-ZA" dirty="0"/>
          </a:p>
        </p:txBody>
      </p:sp>
      <p:grpSp>
        <p:nvGrpSpPr>
          <p:cNvPr id="3" name="Group 2"/>
          <p:cNvGrpSpPr/>
          <p:nvPr/>
        </p:nvGrpSpPr>
        <p:grpSpPr>
          <a:xfrm>
            <a:off x="-617992" y="1451255"/>
            <a:ext cx="7373121" cy="4885508"/>
            <a:chOff x="7257002" y="1485709"/>
            <a:chExt cx="4556175" cy="4885508"/>
          </a:xfrm>
        </p:grpSpPr>
        <p:sp>
          <p:nvSpPr>
            <p:cNvPr id="4" name="Rounded Rectangle 3"/>
            <p:cNvSpPr/>
            <p:nvPr/>
          </p:nvSpPr>
          <p:spPr>
            <a:xfrm>
              <a:off x="8338457" y="1485709"/>
              <a:ext cx="3474720" cy="4885508"/>
            </a:xfrm>
            <a:prstGeom prst="roundRect">
              <a:avLst>
                <a:gd name="adj" fmla="val 10276"/>
              </a:avLst>
            </a:prstGeom>
            <a:noFill/>
            <a:ln w="38100">
              <a:solidFill>
                <a:srgbClr val="BB13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ZA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616811" y="1748118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ERM Intervention </a:t>
              </a:r>
              <a:endParaRPr lang="en-ZA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57002" y="3779574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BP</a:t>
              </a:r>
              <a:endParaRPr lang="en-Z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487860" y="2670185"/>
              <a:ext cx="29180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Complainant </a:t>
              </a:r>
              <a:endParaRPr lang="en-ZA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8977356" y="2598895"/>
              <a:ext cx="2160000" cy="0"/>
            </a:xfrm>
            <a:prstGeom prst="line">
              <a:avLst/>
            </a:prstGeom>
            <a:ln w="38100">
              <a:solidFill>
                <a:srgbClr val="BB1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9084668" y="6102548"/>
              <a:ext cx="2160000" cy="0"/>
            </a:xfrm>
            <a:prstGeom prst="line">
              <a:avLst/>
            </a:prstGeom>
            <a:ln w="38100">
              <a:solidFill>
                <a:srgbClr val="BB13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202463" y="3673789"/>
            <a:ext cx="29180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Other Party(s)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-line manager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-co-employee</a:t>
            </a: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-junior employee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17781" y="3775898"/>
            <a:ext cx="9258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ERM 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52670" y="2182584"/>
            <a:ext cx="4722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(For resolving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nterpersonal disputes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88136" y="1712402"/>
            <a:ext cx="4722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ERM Intervention process can be held to resolve disputes regarding interpersonal issues in an informal, prompt, effective and efficient manner.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3453" y="3645834"/>
            <a:ext cx="4722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the dispute be unresolved ERM can advise the employee to exercise his/her right to refer the matter to mediation and/or grievance process.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024743" y="3960564"/>
            <a:ext cx="99303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3480696" y="3035841"/>
            <a:ext cx="0" cy="6099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166005" y="3035841"/>
            <a:ext cx="995206" cy="60999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781890" y="3960564"/>
            <a:ext cx="841145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39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F00868-2F20-48DD-9224-BAC6B13A2D5F}" vid="{77F14693-97B3-4AD0-93F4-D70C7E0CB8CF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CDF00868-2F20-48DD-9224-BAC6B13A2D5F}" vid="{77F14693-97B3-4AD0-93F4-D70C7E0CB8C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2474</Words>
  <Application>Microsoft Office PowerPoint</Application>
  <PresentationFormat>Widescreen</PresentationFormat>
  <Paragraphs>447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Arial</vt:lpstr>
      <vt:lpstr>Calibri</vt:lpstr>
      <vt:lpstr>Wingdings</vt:lpstr>
      <vt:lpstr>Office Theme</vt:lpstr>
      <vt:lpstr>1_Office Theme</vt:lpstr>
      <vt:lpstr>Employment Relations Management Training for Line Managers/Supervisors</vt:lpstr>
      <vt:lpstr>ERM Objectives</vt:lpstr>
      <vt:lpstr>ERM’s Role</vt:lpstr>
      <vt:lpstr>ERM Players</vt:lpstr>
      <vt:lpstr>Our Services</vt:lpstr>
      <vt:lpstr>Your Role as Line Manager </vt:lpstr>
      <vt:lpstr> Conduct to be managed by the line manager  </vt:lpstr>
      <vt:lpstr>Overview</vt:lpstr>
      <vt:lpstr>ERM Intervention Process  </vt:lpstr>
      <vt:lpstr>Mediations </vt:lpstr>
      <vt:lpstr>Grievances </vt:lpstr>
      <vt:lpstr>Probation Management</vt:lpstr>
      <vt:lpstr>Incapacity management</vt:lpstr>
      <vt:lpstr>Discipline </vt:lpstr>
      <vt:lpstr>Discipline</vt:lpstr>
      <vt:lpstr>Precautionary suspensions</vt:lpstr>
      <vt:lpstr>Continue </vt:lpstr>
      <vt:lpstr>Discipline management </vt:lpstr>
      <vt:lpstr>Counselling </vt:lpstr>
      <vt:lpstr>Progressive Discipline</vt:lpstr>
      <vt:lpstr>Disciplinary Hearings</vt:lpstr>
      <vt:lpstr>Types of sanctions to be given at a hearing </vt:lpstr>
      <vt:lpstr>Definitions of Dismissals </vt:lpstr>
      <vt:lpstr>Dismissals</vt:lpstr>
      <vt:lpstr>Discipline</vt:lpstr>
      <vt:lpstr>Procedural fairness of disciplinary action</vt:lpstr>
      <vt:lpstr>Substantive fairness of disciplinary action</vt:lpstr>
      <vt:lpstr>Dismissal</vt:lpstr>
      <vt:lpstr>Appeals </vt:lpstr>
      <vt:lpstr>Off-Duty Misconduct</vt:lpstr>
      <vt:lpstr>Unfair Labour Practice</vt:lpstr>
      <vt:lpstr>continue</vt:lpstr>
      <vt:lpstr>Other ERM processes </vt:lpstr>
      <vt:lpstr>ERM Contact Details</vt:lpstr>
      <vt:lpstr>PowerPoint Presentation</vt:lpstr>
    </vt:vector>
  </TitlesOfParts>
  <Company>University of the Free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 Van Der Merwe</dc:creator>
  <cp:lastModifiedBy>Ayanda Vani</cp:lastModifiedBy>
  <cp:revision>161</cp:revision>
  <cp:lastPrinted>2019-04-04T12:51:16Z</cp:lastPrinted>
  <dcterms:created xsi:type="dcterms:W3CDTF">2019-02-20T09:58:07Z</dcterms:created>
  <dcterms:modified xsi:type="dcterms:W3CDTF">2020-02-10T14:16:35Z</dcterms:modified>
</cp:coreProperties>
</file>